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CCA"/>
          </a:solidFill>
        </a:fill>
      </a:tcStyle>
    </a:wholeTbl>
    <a:band2H>
      <a:tcTxStyle/>
      <a:tcStyle>
        <a:tcBdr/>
        <a:fill>
          <a:solidFill>
            <a:srgbClr val="FCEE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3D4"/>
          </a:solidFill>
        </a:fill>
      </a:tcStyle>
    </a:wholeTbl>
    <a:band2H>
      <a:tcTxStyle/>
      <a:tcStyle>
        <a:tcBdr/>
        <a:fill>
          <a:solidFill>
            <a:srgbClr val="E8F2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DD7D1"/>
          </a:solidFill>
        </a:fill>
      </a:tcStyle>
    </a:wholeTbl>
    <a:band2H>
      <a:tcTxStyle/>
      <a:tcStyle>
        <a:tcBdr/>
        <a:fill>
          <a:solidFill>
            <a:srgbClr val="FEEC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1" name="Shape 20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1pPr>
    <a:lvl2pPr indent="2286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2pPr>
    <a:lvl3pPr indent="4572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3pPr>
    <a:lvl4pPr indent="6858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4pPr>
    <a:lvl5pPr indent="9144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5pPr>
    <a:lvl6pPr indent="11430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6pPr>
    <a:lvl7pPr indent="13716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7pPr>
    <a:lvl8pPr indent="16002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8pPr>
    <a:lvl9pPr indent="18288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Picture 6"/>
          <p:cNvPicPr>
            <a:picLocks noChangeAspect="1"/>
          </p:cNvPicPr>
          <p:nvPr/>
        </p:nvPicPr>
        <p:blipFill>
          <a:blip r:embed="rId2">
            <a:alphaModFix amt="10000"/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4242851"/>
            <a:ext cx="8968086" cy="275944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11715" y="4243844"/>
            <a:ext cx="3077110" cy="276942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Rectangle 8"/>
          <p:cNvSpPr/>
          <p:nvPr/>
        </p:nvSpPr>
        <p:spPr>
          <a:xfrm>
            <a:off x="-1" y="2590077"/>
            <a:ext cx="8968087" cy="1660333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20" name="Rectangle 9"/>
          <p:cNvSpPr/>
          <p:nvPr/>
        </p:nvSpPr>
        <p:spPr>
          <a:xfrm>
            <a:off x="9111715" y="2590077"/>
            <a:ext cx="3077111" cy="16603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80321" y="2733707"/>
            <a:ext cx="8144135" cy="1373072"/>
          </a:xfrm>
          <a:prstGeom prst="rect">
            <a:avLst/>
          </a:prstGeom>
        </p:spPr>
        <p:txBody>
          <a:bodyPr anchor="b"/>
          <a:lstStyle>
            <a:lvl1pPr algn="r">
              <a:defRPr sz="5400"/>
            </a:lvl1pPr>
          </a:lstStyle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394039"/>
            <a:ext cx="8144135" cy="1117689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0" algn="r">
              <a:buSzTx/>
              <a:buFontTx/>
              <a:buNone/>
              <a:defRPr sz="2000"/>
            </a:lvl2pPr>
            <a:lvl3pPr marL="0" indent="0" algn="r">
              <a:buSzTx/>
              <a:buFontTx/>
              <a:buNone/>
              <a:defRPr sz="2000"/>
            </a:lvl3pPr>
            <a:lvl4pPr marL="0" indent="0" algn="r">
              <a:buSzTx/>
              <a:buFontTx/>
              <a:buNone/>
              <a:defRPr sz="2000"/>
            </a:lvl4pPr>
            <a:lvl5pPr marL="0" indent="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255345" y="3116138"/>
            <a:ext cx="583663" cy="62483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9" cy="144272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Rectangle 9"/>
          <p:cNvSpPr/>
          <p:nvPr/>
        </p:nvSpPr>
        <p:spPr>
          <a:xfrm>
            <a:off x="-2" y="4567987"/>
            <a:ext cx="10437816" cy="1368200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114" name="Rectangle 10"/>
          <p:cNvSpPr/>
          <p:nvPr/>
        </p:nvSpPr>
        <p:spPr>
          <a:xfrm>
            <a:off x="10585825" y="4567987"/>
            <a:ext cx="1602999" cy="13682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115" name="Title Text"/>
          <p:cNvSpPr txBox="1">
            <a:spLocks noGrp="1"/>
          </p:cNvSpPr>
          <p:nvPr>
            <p:ph type="title"/>
          </p:nvPr>
        </p:nvSpPr>
        <p:spPr>
          <a:xfrm>
            <a:off x="680321" y="4711615"/>
            <a:ext cx="9613860" cy="453053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116" name="Picture Placeholder 2"/>
          <p:cNvSpPr>
            <a:spLocks noGrp="1"/>
          </p:cNvSpPr>
          <p:nvPr>
            <p:ph type="pic" idx="21"/>
          </p:nvPr>
        </p:nvSpPr>
        <p:spPr>
          <a:xfrm>
            <a:off x="680321" y="609595"/>
            <a:ext cx="9613860" cy="3589578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5169582"/>
            <a:ext cx="9613865" cy="62297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284"/>
            <a:ext cx="583663" cy="62483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9" cy="144272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Rectangle 9"/>
          <p:cNvSpPr/>
          <p:nvPr/>
        </p:nvSpPr>
        <p:spPr>
          <a:xfrm>
            <a:off x="-2" y="4567987"/>
            <a:ext cx="10437816" cy="1368200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129" name="Rectangle 10"/>
          <p:cNvSpPr/>
          <p:nvPr/>
        </p:nvSpPr>
        <p:spPr>
          <a:xfrm>
            <a:off x="10585825" y="4567987"/>
            <a:ext cx="1602999" cy="13682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130" name="Title Text"/>
          <p:cNvSpPr txBox="1">
            <a:spLocks noGrp="1"/>
          </p:cNvSpPr>
          <p:nvPr>
            <p:ph type="title"/>
          </p:nvPr>
        </p:nvSpPr>
        <p:spPr>
          <a:xfrm>
            <a:off x="680321" y="609595"/>
            <a:ext cx="9613860" cy="359275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3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711615"/>
            <a:ext cx="9613860" cy="1090791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590"/>
            <a:ext cx="583663" cy="62483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Picture 10" descr="Picture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Picture 12" descr="Picture 1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9" cy="144272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Rectangle 13"/>
          <p:cNvSpPr/>
          <p:nvPr/>
        </p:nvSpPr>
        <p:spPr>
          <a:xfrm>
            <a:off x="-2" y="4567987"/>
            <a:ext cx="10437816" cy="1368200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143" name="Rectangle 14"/>
          <p:cNvSpPr/>
          <p:nvPr/>
        </p:nvSpPr>
        <p:spPr>
          <a:xfrm>
            <a:off x="10585825" y="4567987"/>
            <a:ext cx="1602999" cy="13682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144" name="Title Text"/>
          <p:cNvSpPr txBox="1">
            <a:spLocks noGrp="1"/>
          </p:cNvSpPr>
          <p:nvPr>
            <p:ph type="title"/>
          </p:nvPr>
        </p:nvSpPr>
        <p:spPr>
          <a:xfrm>
            <a:off x="1127854" y="609598"/>
            <a:ext cx="8718880" cy="30360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4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02286" y="3653378"/>
            <a:ext cx="8156581" cy="54897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0">
              <a:buSzTx/>
              <a:buFontTx/>
              <a:buNone/>
              <a:defRPr sz="1400"/>
            </a:lvl2pPr>
            <a:lvl3pPr marL="0" indent="0">
              <a:buSzTx/>
              <a:buFontTx/>
              <a:buNone/>
              <a:defRPr sz="1400"/>
            </a:lvl3pPr>
            <a:lvl4pPr marL="0" indent="0">
              <a:buSzTx/>
              <a:buFontTx/>
              <a:buNone/>
              <a:defRPr sz="1400"/>
            </a:lvl4pPr>
            <a:lvl5pPr marL="0" indent="0"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6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4711615"/>
            <a:ext cx="9613859" cy="1090791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147" name="TextBox 15"/>
          <p:cNvSpPr txBox="1"/>
          <p:nvPr/>
        </p:nvSpPr>
        <p:spPr>
          <a:xfrm>
            <a:off x="629290" y="461383"/>
            <a:ext cx="518163" cy="1158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7200" cap="all"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lvl1pPr>
          </a:lstStyle>
          <a:p>
            <a:r>
              <a:t>“</a:t>
            </a:r>
          </a:p>
        </p:txBody>
      </p:sp>
      <p:sp>
        <p:nvSpPr>
          <p:cNvPr id="148" name="TextBox 16"/>
          <p:cNvSpPr txBox="1"/>
          <p:nvPr/>
        </p:nvSpPr>
        <p:spPr>
          <a:xfrm>
            <a:off x="9708528" y="2746792"/>
            <a:ext cx="518162" cy="1158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 algn="r">
              <a:defRPr sz="7200" cap="all"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lvl1pPr>
          </a:lstStyle>
          <a:p>
            <a:r>
              <a:t>”</a:t>
            </a:r>
          </a:p>
        </p:txBody>
      </p:sp>
      <p:sp>
        <p:nvSpPr>
          <p:cNvPr id="1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900"/>
            <a:ext cx="583663" cy="62483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Picture 8" descr="Pictur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9" cy="144272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Rectangle 10"/>
          <p:cNvSpPr/>
          <p:nvPr/>
        </p:nvSpPr>
        <p:spPr>
          <a:xfrm>
            <a:off x="-2" y="4567987"/>
            <a:ext cx="10437816" cy="1368200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160" name="Rectangle 11"/>
          <p:cNvSpPr/>
          <p:nvPr/>
        </p:nvSpPr>
        <p:spPr>
          <a:xfrm>
            <a:off x="10585825" y="4567987"/>
            <a:ext cx="1602999" cy="13682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161" name="Title Text"/>
          <p:cNvSpPr txBox="1">
            <a:spLocks noGrp="1"/>
          </p:cNvSpPr>
          <p:nvPr>
            <p:ph type="title"/>
          </p:nvPr>
        </p:nvSpPr>
        <p:spPr>
          <a:xfrm>
            <a:off x="680318" y="4711615"/>
            <a:ext cx="9613865" cy="58853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6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0" y="5300148"/>
            <a:ext cx="9613863" cy="502257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900"/>
            <a:ext cx="583663" cy="62483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itle Text"/>
          <p:cNvSpPr txBox="1">
            <a:spLocks noGrp="1"/>
          </p:cNvSpPr>
          <p:nvPr>
            <p:ph type="title"/>
          </p:nvPr>
        </p:nvSpPr>
        <p:spPr>
          <a:xfrm>
            <a:off x="669221" y="753228"/>
            <a:ext cx="96249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7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0944" y="2336873"/>
            <a:ext cx="3070037" cy="57626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0">
              <a:buSzTx/>
              <a:buFontTx/>
              <a:buNone/>
            </a:lvl2pPr>
            <a:lvl3pPr marL="0" indent="0">
              <a:buSzTx/>
              <a:buFontTx/>
              <a:buNone/>
            </a:lvl3pPr>
            <a:lvl4pPr marL="0" indent="0">
              <a:buSzTx/>
              <a:buFontTx/>
              <a:buNone/>
            </a:lvl4pPr>
            <a:lvl5pPr marL="0" indent="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1" y="3022673"/>
            <a:ext cx="3049705" cy="291351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3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3956023" y="2336873"/>
            <a:ext cx="3063243" cy="57626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17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3945469" y="3022673"/>
            <a:ext cx="3063243" cy="291351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5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7224155" y="2336873"/>
            <a:ext cx="3070027" cy="57626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176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224155" y="3022673"/>
            <a:ext cx="3070027" cy="291351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8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4297503"/>
            <a:ext cx="3049705" cy="57626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0">
              <a:buSzTx/>
              <a:buFontTx/>
              <a:buNone/>
            </a:lvl2pPr>
            <a:lvl3pPr marL="0" indent="0">
              <a:buSzTx/>
              <a:buFontTx/>
              <a:buNone/>
            </a:lvl3pPr>
            <a:lvl4pPr marL="0" indent="0">
              <a:buSzTx/>
              <a:buFontTx/>
              <a:buNone/>
            </a:lvl4pPr>
            <a:lvl5pPr marL="0" indent="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6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80317" y="2336873"/>
            <a:ext cx="3049708" cy="1524002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87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680316" y="4873764"/>
            <a:ext cx="3049709" cy="1062424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8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3945471" y="4297503"/>
            <a:ext cx="3063242" cy="57626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189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945470" y="2336873"/>
            <a:ext cx="3063241" cy="1524002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90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3944115" y="4873764"/>
            <a:ext cx="3067300" cy="1062424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1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7230677" y="4297503"/>
            <a:ext cx="3063508" cy="57626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192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230677" y="2336873"/>
            <a:ext cx="3063507" cy="1524002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93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230553" y="4873761"/>
            <a:ext cx="3067565" cy="1062424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idx="1"/>
          </p:nvPr>
        </p:nvSpPr>
        <p:spPr>
          <a:xfrm>
            <a:off x="680321" y="2336873"/>
            <a:ext cx="9613863" cy="359931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" y="4086907"/>
            <a:ext cx="10437815" cy="321166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2" y="4087900"/>
            <a:ext cx="1602999" cy="144272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Rectangle 8"/>
          <p:cNvSpPr/>
          <p:nvPr/>
        </p:nvSpPr>
        <p:spPr>
          <a:xfrm>
            <a:off x="-4" y="2726265"/>
            <a:ext cx="10437816" cy="1368200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43" name="Rectangle 9"/>
          <p:cNvSpPr/>
          <p:nvPr/>
        </p:nvSpPr>
        <p:spPr>
          <a:xfrm>
            <a:off x="10585825" y="2726265"/>
            <a:ext cx="1602999" cy="13682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44" name="Title Text"/>
          <p:cNvSpPr txBox="1">
            <a:spLocks noGrp="1"/>
          </p:cNvSpPr>
          <p:nvPr>
            <p:ph type="title"/>
          </p:nvPr>
        </p:nvSpPr>
        <p:spPr>
          <a:xfrm>
            <a:off x="680321" y="2869894"/>
            <a:ext cx="9613862" cy="1090790"/>
          </a:xfrm>
          <a:prstGeom prst="rect">
            <a:avLst/>
          </a:prstGeom>
        </p:spPr>
        <p:txBody>
          <a:bodyPr/>
          <a:lstStyle>
            <a:lvl1pPr algn="r"/>
          </a:lstStyle>
          <a:p>
            <a:r>
              <a:t>Title Text</a:t>
            </a:r>
          </a:p>
        </p:txBody>
      </p:sp>
      <p:sp>
        <p:nvSpPr>
          <p:cNvPr id="4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232171"/>
            <a:ext cx="9613862" cy="1704019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0" algn="r">
              <a:buSzTx/>
              <a:buFontTx/>
              <a:buNone/>
              <a:defRPr sz="2000"/>
            </a:lvl2pPr>
            <a:lvl3pPr marL="0" indent="0" algn="r">
              <a:buSzTx/>
              <a:buFontTx/>
              <a:buNone/>
              <a:defRPr sz="2000"/>
            </a:lvl3pPr>
            <a:lvl4pPr marL="0" indent="0" algn="r">
              <a:buSzTx/>
              <a:buFontTx/>
              <a:buNone/>
              <a:defRPr sz="2000"/>
            </a:lvl4pPr>
            <a:lvl5pPr marL="0" indent="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3102870"/>
            <a:ext cx="583663" cy="62483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80320" y="2336873"/>
            <a:ext cx="4698359" cy="359931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Text"/>
          <p:cNvSpPr txBox="1">
            <a:spLocks noGrp="1"/>
          </p:cNvSpPr>
          <p:nvPr>
            <p:ph type="title"/>
          </p:nvPr>
        </p:nvSpPr>
        <p:spPr>
          <a:xfrm>
            <a:off x="680318" y="753229"/>
            <a:ext cx="9613865" cy="108093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06350" y="2336873"/>
            <a:ext cx="4472329" cy="693137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/>
            </a:lvl1pPr>
            <a:lvl2pPr marL="0" indent="0">
              <a:buSzTx/>
              <a:buFontTx/>
              <a:buNone/>
              <a:defRPr b="1"/>
            </a:lvl2pPr>
            <a:lvl3pPr marL="0" indent="0">
              <a:buSzTx/>
              <a:buFontTx/>
              <a:buNone/>
              <a:defRPr b="1"/>
            </a:lvl3pPr>
            <a:lvl4pPr marL="0" indent="0">
              <a:buSzTx/>
              <a:buFontTx/>
              <a:buNone/>
              <a:defRPr b="1"/>
            </a:lvl4pPr>
            <a:lvl5pPr marL="0" indent="0">
              <a:buSzTx/>
              <a:buFontTx/>
              <a:buNone/>
              <a:defRPr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4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820154" y="2336873"/>
            <a:ext cx="4474029" cy="692078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1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5825" y="1971232"/>
            <a:ext cx="1602999" cy="144272"/>
          </a:xfrm>
          <a:prstGeom prst="rect">
            <a:avLst/>
          </a:prstGeom>
          <a:ln w="12700">
            <a:miter lim="400000"/>
          </a:ln>
        </p:spPr>
      </p:pic>
      <p:sp>
        <p:nvSpPr>
          <p:cNvPr id="82" name="Rectangle 5"/>
          <p:cNvSpPr/>
          <p:nvPr/>
        </p:nvSpPr>
        <p:spPr>
          <a:xfrm>
            <a:off x="10585825" y="609600"/>
            <a:ext cx="1602999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8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itle Text"/>
          <p:cNvSpPr txBox="1">
            <a:spLocks noGrp="1"/>
          </p:cNvSpPr>
          <p:nvPr>
            <p:ph type="title"/>
          </p:nvPr>
        </p:nvSpPr>
        <p:spPr>
          <a:xfrm>
            <a:off x="680321" y="753226"/>
            <a:ext cx="9613859" cy="108094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685846" y="2336873"/>
            <a:ext cx="5608338" cy="35993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2336872"/>
            <a:ext cx="3790078" cy="3599319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9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le Text"/>
          <p:cNvSpPr txBox="1">
            <a:spLocks noGrp="1"/>
          </p:cNvSpPr>
          <p:nvPr>
            <p:ph type="title"/>
          </p:nvPr>
        </p:nvSpPr>
        <p:spPr>
          <a:xfrm>
            <a:off x="680323" y="753228"/>
            <a:ext cx="9613859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1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868333" y="2336874"/>
            <a:ext cx="5425850" cy="3599313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3" y="2336873"/>
            <a:ext cx="3876257" cy="3599317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68327"/>
            </a:gs>
            <a:gs pos="50000">
              <a:srgbClr val="D54209"/>
            </a:gs>
            <a:gs pos="100000">
              <a:srgbClr val="690D00"/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18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Picture 6" descr="Picture 6"/>
          <p:cNvPicPr>
            <a:picLocks noChangeAspect="1"/>
          </p:cNvPicPr>
          <p:nvPr/>
        </p:nvPicPr>
        <p:blipFill>
          <a:blip r:embed="rId19">
            <a:extLst/>
          </a:blip>
          <a:stretch>
            <a:fillRect/>
          </a:stretch>
        </p:blipFill>
        <p:spPr>
          <a:xfrm>
            <a:off x="10585825" y="1971232"/>
            <a:ext cx="1602999" cy="144272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Rectangle 7"/>
          <p:cNvSpPr/>
          <p:nvPr/>
        </p:nvSpPr>
        <p:spPr>
          <a:xfrm>
            <a:off x="-2" y="609600"/>
            <a:ext cx="10437816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6" name="Rectangle 8"/>
          <p:cNvSpPr/>
          <p:nvPr/>
        </p:nvSpPr>
        <p:spPr>
          <a:xfrm>
            <a:off x="10585825" y="609600"/>
            <a:ext cx="1602999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pPr>
            <a:endParaRPr/>
          </a:p>
        </p:txBody>
      </p:sp>
      <p:sp>
        <p:nvSpPr>
          <p:cNvPr id="7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3" cy="108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8" name="Body Level One…"/>
          <p:cNvSpPr txBox="1">
            <a:spLocks noGrp="1"/>
          </p:cNvSpPr>
          <p:nvPr>
            <p:ph type="body" idx="1"/>
          </p:nvPr>
        </p:nvSpPr>
        <p:spPr>
          <a:xfrm>
            <a:off x="6805083" y="2438400"/>
            <a:ext cx="477520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986202"/>
            <a:ext cx="583663" cy="6248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>
              <a:defRPr sz="3600"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1pPr>
      <a:lvl2pPr marL="7315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2pPr>
      <a:lvl3pPr marL="1219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5pPr>
      <a:lvl6pPr marL="2677884" marR="0" indent="-39188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6pPr>
      <a:lvl7pPr marL="3135084" marR="0" indent="-39188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7pPr>
      <a:lvl8pPr marL="3592284" marR="0" indent="-39188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8pPr>
      <a:lvl9pPr marL="4049484" marR="0" indent="-39188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9pPr>
    </p:bodyStyle>
    <p:other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itle 1"/>
          <p:cNvSpPr txBox="1">
            <a:spLocks noGrp="1"/>
          </p:cNvSpPr>
          <p:nvPr>
            <p:ph type="ctrTitle"/>
          </p:nvPr>
        </p:nvSpPr>
        <p:spPr>
          <a:xfrm>
            <a:off x="680322" y="2733707"/>
            <a:ext cx="8144134" cy="1373072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566927">
              <a:defRPr sz="3300"/>
            </a:pPr>
            <a:r>
              <a:rPr lang="en-US" dirty="0"/>
              <a:t>TJETËR</a:t>
            </a:r>
            <a:br>
              <a:rPr lang="en-US" dirty="0"/>
            </a:br>
            <a:r>
              <a:rPr lang="en-US" dirty="0"/>
              <a:t>Moduli 1, </a:t>
            </a:r>
            <a:r>
              <a:rPr lang="en-US" dirty="0" err="1"/>
              <a:t>Tema</a:t>
            </a:r>
            <a:r>
              <a:rPr lang="en-US" dirty="0"/>
              <a:t> 3, </a:t>
            </a:r>
            <a:r>
              <a:rPr lang="en-US" dirty="0" err="1"/>
              <a:t>Pjesa</a:t>
            </a:r>
            <a:r>
              <a:rPr lang="en-US" dirty="0"/>
              <a:t> 1</a:t>
            </a:r>
            <a:br>
              <a:rPr lang="en-US" dirty="0"/>
            </a:br>
            <a:r>
              <a:rPr lang="en-US" dirty="0" err="1"/>
              <a:t>Praktika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prova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Cilat</a:t>
            </a:r>
            <a:r>
              <a:rPr lang="en-US" dirty="0"/>
              <a:t> </a:t>
            </a:r>
            <a:r>
              <a:rPr lang="en-US" dirty="0" err="1"/>
              <a:t>janë</a:t>
            </a:r>
            <a:r>
              <a:rPr lang="en-US" dirty="0"/>
              <a:t> </a:t>
            </a:r>
            <a:r>
              <a:rPr lang="en-US" dirty="0" err="1"/>
              <a:t>mbështetjet</a:t>
            </a:r>
            <a:r>
              <a:rPr lang="en-US" dirty="0"/>
              <a:t> </a:t>
            </a:r>
            <a:r>
              <a:rPr lang="en-US" dirty="0" err="1"/>
              <a:t>formale</a:t>
            </a:r>
            <a:r>
              <a:rPr lang="en-US" dirty="0"/>
              <a:t>?</a:t>
            </a:r>
            <a:endParaRPr dirty="0"/>
          </a:p>
        </p:txBody>
      </p:sp>
      <p:pic>
        <p:nvPicPr>
          <p:cNvPr id="228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20642" y="2031855"/>
            <a:ext cx="3248027" cy="47339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t>What are informal supports?</a:t>
            </a:r>
          </a:p>
        </p:txBody>
      </p:sp>
      <p:pic>
        <p:nvPicPr>
          <p:cNvPr id="231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34239" y="2002845"/>
            <a:ext cx="3228976" cy="47720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defTabSz="905255">
              <a:defRPr sz="3500"/>
            </a:lvl1pPr>
          </a:lstStyle>
          <a:p>
            <a:r>
              <a:rPr lang="en-US" dirty="0"/>
              <a:t>Si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zbaton</a:t>
            </a:r>
            <a:r>
              <a:rPr lang="en-US" dirty="0"/>
              <a:t> </a:t>
            </a:r>
            <a:r>
              <a:rPr lang="en-US" dirty="0" err="1"/>
              <a:t>praktikuesi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ECI </a:t>
            </a:r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dëshmi</a:t>
            </a:r>
            <a:r>
              <a:rPr lang="en-US" dirty="0"/>
              <a:t>?</a:t>
            </a:r>
            <a:endParaRPr dirty="0"/>
          </a:p>
        </p:txBody>
      </p:sp>
      <p:sp>
        <p:nvSpPr>
          <p:cNvPr id="23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</a:pPr>
            <a:r>
              <a:rPr lang="en-US" dirty="0"/>
              <a:t>Ai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ndihmon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identifikojnë</a:t>
            </a:r>
            <a:r>
              <a:rPr lang="en-US" dirty="0"/>
              <a:t> </a:t>
            </a:r>
            <a:r>
              <a:rPr lang="en-US" dirty="0" err="1"/>
              <a:t>burimet</a:t>
            </a:r>
            <a:r>
              <a:rPr lang="en-US" dirty="0"/>
              <a:t> </a:t>
            </a:r>
            <a:r>
              <a:rPr lang="en-US" dirty="0" err="1"/>
              <a:t>ekzistuese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mënyrë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arrijnë</a:t>
            </a:r>
            <a:r>
              <a:rPr lang="en-US" dirty="0"/>
              <a:t> </a:t>
            </a:r>
            <a:r>
              <a:rPr lang="en-US" dirty="0" err="1"/>
              <a:t>qëllimet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kanë</a:t>
            </a:r>
            <a:r>
              <a:rPr lang="en-US" dirty="0"/>
              <a:t> </a:t>
            </a:r>
            <a:r>
              <a:rPr lang="en-US" dirty="0" err="1"/>
              <a:t>vendosur</a:t>
            </a:r>
            <a:r>
              <a:rPr lang="en-US" dirty="0"/>
              <a:t>;</a:t>
            </a:r>
          </a:p>
          <a:p>
            <a:pPr>
              <a:lnSpc>
                <a:spcPct val="81000"/>
              </a:lnSpc>
            </a:pPr>
            <a:r>
              <a:rPr lang="en-US" dirty="0" err="1"/>
              <a:t>Ndihmon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identifikojnë</a:t>
            </a:r>
            <a:r>
              <a:rPr lang="en-US" dirty="0"/>
              <a:t> </a:t>
            </a:r>
            <a:r>
              <a:rPr lang="en-US" dirty="0" err="1"/>
              <a:t>burime</a:t>
            </a:r>
            <a:r>
              <a:rPr lang="en-US" dirty="0"/>
              <a:t> </a:t>
            </a:r>
            <a:r>
              <a:rPr lang="en-US" dirty="0" err="1"/>
              <a:t>shtesë</a:t>
            </a:r>
            <a:r>
              <a:rPr lang="en-US" dirty="0"/>
              <a:t> </a:t>
            </a:r>
            <a:r>
              <a:rPr lang="en-US" dirty="0" err="1"/>
              <a:t>joformale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formale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t'i</a:t>
            </a:r>
            <a:r>
              <a:rPr lang="en-US" dirty="0"/>
              <a:t> </a:t>
            </a:r>
            <a:r>
              <a:rPr lang="en-US" dirty="0" err="1"/>
              <a:t>ndihmojnë</a:t>
            </a:r>
            <a:r>
              <a:rPr lang="en-US" dirty="0"/>
              <a:t> </a:t>
            </a:r>
            <a:r>
              <a:rPr lang="en-US" dirty="0" err="1"/>
              <a:t>ata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arrijnë</a:t>
            </a:r>
            <a:r>
              <a:rPr lang="en-US" dirty="0"/>
              <a:t> </a:t>
            </a:r>
            <a:r>
              <a:rPr lang="en-US" dirty="0" err="1"/>
              <a:t>qëllimet</a:t>
            </a:r>
            <a:r>
              <a:rPr lang="en-US" dirty="0"/>
              <a:t> e </a:t>
            </a:r>
            <a:r>
              <a:rPr lang="en-US" dirty="0" err="1"/>
              <a:t>tyre</a:t>
            </a:r>
            <a:r>
              <a:rPr lang="en-US" dirty="0"/>
              <a:t>;</a:t>
            </a:r>
          </a:p>
          <a:p>
            <a:pPr>
              <a:lnSpc>
                <a:spcPct val="81000"/>
              </a:lnSpc>
            </a:pPr>
            <a:r>
              <a:rPr lang="en-US" dirty="0" err="1"/>
              <a:t>Mbështet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përdorin</a:t>
            </a:r>
            <a:r>
              <a:rPr lang="en-US" dirty="0"/>
              <a:t> </a:t>
            </a:r>
            <a:r>
              <a:rPr lang="en-US" dirty="0" err="1"/>
              <a:t>burimet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mënyra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forcojnë</a:t>
            </a:r>
            <a:r>
              <a:rPr lang="en-US" dirty="0"/>
              <a:t> </a:t>
            </a:r>
            <a:r>
              <a:rPr lang="en-US" dirty="0" err="1"/>
              <a:t>aftësitë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/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kapacitetet</a:t>
            </a:r>
            <a:r>
              <a:rPr lang="en-US" dirty="0"/>
              <a:t> e </a:t>
            </a:r>
            <a:r>
              <a:rPr lang="en-US" dirty="0" err="1"/>
              <a:t>tyre</a:t>
            </a:r>
            <a:r>
              <a:rPr lang="en-US" dirty="0"/>
              <a:t>;</a:t>
            </a:r>
          </a:p>
          <a:p>
            <a:pPr>
              <a:lnSpc>
                <a:spcPct val="81000"/>
              </a:lnSpc>
            </a:pPr>
            <a:r>
              <a:rPr lang="en-US" dirty="0"/>
              <a:t>Ai </a:t>
            </a:r>
            <a:r>
              <a:rPr lang="en-US" dirty="0" err="1"/>
              <a:t>pyet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 se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ndihmë</a:t>
            </a:r>
            <a:r>
              <a:rPr lang="en-US" dirty="0"/>
              <a:t> </a:t>
            </a:r>
            <a:r>
              <a:rPr lang="en-US" dirty="0" err="1"/>
              <a:t>kanë</a:t>
            </a:r>
            <a:r>
              <a:rPr lang="en-US" dirty="0"/>
              <a:t> </a:t>
            </a:r>
            <a:r>
              <a:rPr lang="en-US" dirty="0" err="1"/>
              <a:t>nevojë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vend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bëjnë</a:t>
            </a:r>
            <a:r>
              <a:rPr lang="en-US" dirty="0"/>
              <a:t> </a:t>
            </a:r>
            <a:r>
              <a:rPr lang="en-US" dirty="0" err="1"/>
              <a:t>supozime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600"/>
            </a:pPr>
            <a:r>
              <a:rPr lang="en-US" dirty="0"/>
              <a:t>TJETËR:</a:t>
            </a:r>
          </a:p>
          <a:p>
            <a:pPr marL="0" indent="0">
              <a:buSzTx/>
              <a:buNone/>
              <a:defRPr sz="3600"/>
            </a:pPr>
            <a:r>
              <a:rPr lang="en-US" dirty="0"/>
              <a:t>Moduli 1, </a:t>
            </a:r>
            <a:r>
              <a:rPr lang="en-US" dirty="0" err="1"/>
              <a:t>Tema</a:t>
            </a:r>
            <a:r>
              <a:rPr lang="en-US" dirty="0"/>
              <a:t> 3, </a:t>
            </a:r>
            <a:r>
              <a:rPr lang="en-US" dirty="0" err="1"/>
              <a:t>Pjesa</a:t>
            </a:r>
            <a:r>
              <a:rPr lang="en-US" dirty="0"/>
              <a:t> 3</a:t>
            </a:r>
          </a:p>
          <a:p>
            <a:pPr marL="0" indent="0">
              <a:buSzTx/>
              <a:buNone/>
              <a:defRPr sz="3600"/>
            </a:pPr>
            <a:r>
              <a:rPr lang="en-US" dirty="0" err="1"/>
              <a:t>Mjediset</a:t>
            </a:r>
            <a:r>
              <a:rPr lang="en-US" dirty="0"/>
              <a:t> </a:t>
            </a:r>
            <a:r>
              <a:rPr lang="en-US" dirty="0" err="1"/>
              <a:t>natyrore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endParaRPr dirty="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Title 1"/>
          <p:cNvSpPr txBox="1">
            <a:spLocks noGrp="1"/>
          </p:cNvSpPr>
          <p:nvPr>
            <p:ph type="ctrTitle"/>
          </p:nvPr>
        </p:nvSpPr>
        <p:spPr>
          <a:xfrm>
            <a:off x="680322" y="2733707"/>
            <a:ext cx="8144134" cy="137307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77240">
              <a:defRPr sz="4500"/>
            </a:lvl1pPr>
          </a:lstStyle>
          <a:p>
            <a:r>
              <a:rPr lang="en-US" dirty="0"/>
              <a:t>MODULI 1, TEMA 3, </a:t>
            </a:r>
            <a:r>
              <a:rPr lang="en-US" dirty="0" err="1"/>
              <a:t>Pjesa</a:t>
            </a:r>
            <a:r>
              <a:rPr lang="en-US" dirty="0"/>
              <a:t> 3 </a:t>
            </a:r>
            <a:r>
              <a:rPr lang="en-US" dirty="0" err="1"/>
              <a:t>Mjediset</a:t>
            </a:r>
            <a:r>
              <a:rPr lang="en-US" dirty="0"/>
              <a:t> </a:t>
            </a:r>
            <a:r>
              <a:rPr lang="en-US" dirty="0" err="1"/>
              <a:t>natyrore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endParaRPr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42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9379" y="2435655"/>
            <a:ext cx="8235744" cy="34571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Mjediset</a:t>
            </a:r>
            <a:r>
              <a:rPr lang="en-US" dirty="0"/>
              <a:t> </a:t>
            </a:r>
            <a:r>
              <a:rPr lang="en-US" dirty="0" err="1"/>
              <a:t>natyrore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endParaRPr dirty="0"/>
          </a:p>
        </p:txBody>
      </p:sp>
      <p:sp>
        <p:nvSpPr>
          <p:cNvPr id="24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Mjediset</a:t>
            </a:r>
            <a:r>
              <a:rPr lang="en-US" dirty="0"/>
              <a:t> </a:t>
            </a:r>
            <a:r>
              <a:rPr lang="en-US" dirty="0" err="1"/>
              <a:t>natyrore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</a:t>
            </a:r>
            <a:r>
              <a:rPr lang="en-US" dirty="0" err="1"/>
              <a:t>kanë</a:t>
            </a:r>
            <a:r>
              <a:rPr lang="en-US" dirty="0"/>
              <a:t> 3 </a:t>
            </a:r>
            <a:r>
              <a:rPr lang="en-US" dirty="0" err="1"/>
              <a:t>karakteristika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endParaRPr lang="en-US" dirty="0"/>
          </a:p>
          <a:p>
            <a:pPr marL="0" indent="0">
              <a:buSzTx/>
              <a:buNone/>
            </a:pPr>
            <a:r>
              <a:rPr lang="en-US" dirty="0" err="1"/>
              <a:t>Cilësimet</a:t>
            </a:r>
            <a:r>
              <a:rPr lang="en-US" dirty="0"/>
              <a:t> e </a:t>
            </a:r>
            <a:r>
              <a:rPr lang="en-US" dirty="0" err="1"/>
              <a:t>aktivitetit</a:t>
            </a:r>
            <a:r>
              <a:rPr lang="en-US" dirty="0"/>
              <a:t> </a:t>
            </a:r>
            <a:r>
              <a:rPr lang="en-US" dirty="0" err="1"/>
              <a:t>ditor</a:t>
            </a:r>
            <a:r>
              <a:rPr lang="en-US" dirty="0"/>
              <a:t>;</a:t>
            </a:r>
          </a:p>
          <a:p>
            <a:pPr marL="0" indent="0">
              <a:buSzTx/>
              <a:buNone/>
            </a:pP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e </a:t>
            </a:r>
            <a:r>
              <a:rPr lang="en-US" dirty="0" err="1"/>
              <a:t>bazuar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interes</a:t>
            </a:r>
            <a:r>
              <a:rPr lang="en-US" dirty="0"/>
              <a:t>;</a:t>
            </a:r>
          </a:p>
          <a:p>
            <a:pPr marL="0" indent="0">
              <a:buSzTx/>
              <a:buNone/>
            </a:pPr>
            <a:r>
              <a:rPr lang="en-US" dirty="0" err="1"/>
              <a:t>Reagimi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prindit</a:t>
            </a:r>
            <a:r>
              <a:rPr lang="en-US" dirty="0"/>
              <a:t>/</a:t>
            </a:r>
            <a:r>
              <a:rPr lang="en-US" dirty="0" err="1"/>
              <a:t>kujdestarit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Cilësimet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aktivitetet</a:t>
            </a:r>
            <a:r>
              <a:rPr lang="en-US" dirty="0"/>
              <a:t> e </a:t>
            </a:r>
            <a:r>
              <a:rPr lang="en-US" dirty="0" err="1"/>
              <a:t>përditshme</a:t>
            </a:r>
            <a:endParaRPr dirty="0"/>
          </a:p>
        </p:txBody>
      </p:sp>
      <p:sp>
        <p:nvSpPr>
          <p:cNvPr id="24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n-US" dirty="0" err="1"/>
              <a:t>Fëmijët</a:t>
            </a:r>
            <a:r>
              <a:rPr lang="en-US" dirty="0"/>
              <a:t> </a:t>
            </a:r>
            <a:r>
              <a:rPr lang="en-US" dirty="0" err="1"/>
              <a:t>përfitojnë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shumë</a:t>
            </a:r>
            <a:r>
              <a:rPr lang="en-US" dirty="0"/>
              <a:t> </a:t>
            </a:r>
            <a:r>
              <a:rPr lang="en-US" dirty="0" err="1"/>
              <a:t>mënyra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ndërhyrjes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përdorin</a:t>
            </a:r>
            <a:r>
              <a:rPr lang="en-US" dirty="0"/>
              <a:t> </a:t>
            </a:r>
            <a:r>
              <a:rPr lang="en-US" dirty="0" err="1"/>
              <a:t>mjediset</a:t>
            </a:r>
            <a:r>
              <a:rPr lang="en-US" dirty="0"/>
              <a:t> e </a:t>
            </a:r>
            <a:r>
              <a:rPr lang="en-US" dirty="0" err="1"/>
              <a:t>aktiviteteve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përditshme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burime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përvoja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pasurimit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kompetencave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249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92939" y="3486294"/>
            <a:ext cx="5743577" cy="32289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Cilësimet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aktivitetet</a:t>
            </a:r>
            <a:r>
              <a:rPr lang="en-US" dirty="0"/>
              <a:t> e </a:t>
            </a:r>
            <a:r>
              <a:rPr lang="en-US" dirty="0" err="1"/>
              <a:t>përditshme</a:t>
            </a:r>
            <a:endParaRPr dirty="0"/>
          </a:p>
        </p:txBody>
      </p:sp>
      <p:sp>
        <p:nvSpPr>
          <p:cNvPr id="25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Aktivitetet</a:t>
            </a:r>
            <a:r>
              <a:rPr lang="en-US" dirty="0"/>
              <a:t> e </a:t>
            </a:r>
            <a:r>
              <a:rPr lang="en-US" dirty="0" err="1"/>
              <a:t>përditshme</a:t>
            </a:r>
            <a:r>
              <a:rPr lang="en-US" dirty="0"/>
              <a:t> </a:t>
            </a:r>
            <a:r>
              <a:rPr lang="en-US" dirty="0" err="1"/>
              <a:t>familjare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komunitare</a:t>
            </a:r>
            <a:r>
              <a:rPr lang="en-US" dirty="0"/>
              <a:t>, </a:t>
            </a:r>
            <a:r>
              <a:rPr lang="en-US" dirty="0" err="1"/>
              <a:t>mjediset</a:t>
            </a:r>
            <a:r>
              <a:rPr lang="en-US" dirty="0"/>
              <a:t>, </a:t>
            </a:r>
            <a:r>
              <a:rPr lang="en-US" dirty="0" err="1"/>
              <a:t>përvojat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mundësitë</a:t>
            </a:r>
            <a:r>
              <a:rPr lang="en-US" dirty="0"/>
              <a:t> </a:t>
            </a:r>
            <a:r>
              <a:rPr lang="en-US" dirty="0" err="1"/>
              <a:t>janë</a:t>
            </a:r>
            <a:r>
              <a:rPr lang="en-US" dirty="0"/>
              <a:t> </a:t>
            </a:r>
            <a:r>
              <a:rPr lang="en-US" dirty="0" err="1"/>
              <a:t>kontekste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rëndësishme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përvetësimin</a:t>
            </a:r>
            <a:r>
              <a:rPr lang="en-US" dirty="0"/>
              <a:t> e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sërë</a:t>
            </a:r>
            <a:r>
              <a:rPr lang="en-US" dirty="0"/>
              <a:t> </a:t>
            </a:r>
            <a:r>
              <a:rPr lang="en-US" dirty="0" err="1"/>
              <a:t>kompetencash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sjelljes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zhvillimit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fëmijët</a:t>
            </a:r>
            <a:r>
              <a:rPr lang="en-US" dirty="0"/>
              <a:t> e </a:t>
            </a:r>
            <a:r>
              <a:rPr lang="en-US" dirty="0" err="1"/>
              <a:t>vegjël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253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13589" y="3776950"/>
            <a:ext cx="4486277" cy="29432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</a:t>
            </a:r>
            <a:r>
              <a:rPr lang="en-US" dirty="0" err="1"/>
              <a:t>bazuar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interesin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endParaRPr dirty="0"/>
          </a:p>
        </p:txBody>
      </p:sp>
      <p:sp>
        <p:nvSpPr>
          <p:cNvPr id="25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Përbëhet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r>
              <a:rPr lang="en-US" dirty="0" err="1"/>
              <a:t>Angazhimi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aktivitete</a:t>
            </a:r>
            <a:r>
              <a:rPr lang="en-US" dirty="0"/>
              <a:t> me </a:t>
            </a:r>
            <a:r>
              <a:rPr lang="en-US" dirty="0" err="1"/>
              <a:t>njerëz</a:t>
            </a:r>
            <a:r>
              <a:rPr lang="en-US" dirty="0"/>
              <a:t>, </a:t>
            </a:r>
            <a:r>
              <a:rPr lang="en-US" dirty="0" err="1"/>
              <a:t>objekte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eksperienca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pëlqejnë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pëlqejnë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tërheqin</a:t>
            </a:r>
            <a:r>
              <a:rPr lang="en-US" dirty="0"/>
              <a:t> </a:t>
            </a:r>
            <a:r>
              <a:rPr lang="en-US" dirty="0" err="1"/>
              <a:t>vëmendjen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257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2676" y="3579235"/>
            <a:ext cx="4162428" cy="31908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dëshmi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ECI</a:t>
            </a:r>
            <a:endParaRPr dirty="0"/>
          </a:p>
        </p:txBody>
      </p:sp>
      <p:sp>
        <p:nvSpPr>
          <p:cNvPr id="20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47781" y="2041236"/>
            <a:ext cx="11905676" cy="468283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</a:pPr>
            <a:r>
              <a:rPr lang="en-US" dirty="0" err="1"/>
              <a:t>Kërkohet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komuna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zbaton</a:t>
            </a:r>
            <a:r>
              <a:rPr lang="en-US" dirty="0"/>
              <a:t> ECI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ketë</a:t>
            </a:r>
            <a:r>
              <a:rPr lang="en-US" dirty="0"/>
              <a:t> </a:t>
            </a:r>
            <a:r>
              <a:rPr lang="en-US" dirty="0" err="1"/>
              <a:t>rregullore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sigurojnë</a:t>
            </a:r>
            <a:r>
              <a:rPr lang="en-US" dirty="0"/>
              <a:t>: "</a:t>
            </a:r>
            <a:r>
              <a:rPr lang="en-US" dirty="0" err="1"/>
              <a:t>shërbimet</a:t>
            </a:r>
            <a:r>
              <a:rPr lang="en-US" dirty="0"/>
              <a:t> e </a:t>
            </a:r>
            <a:r>
              <a:rPr lang="en-US" dirty="0" err="1"/>
              <a:t>duhura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ECI,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kërkime</a:t>
            </a:r>
            <a:r>
              <a:rPr lang="en-US" dirty="0"/>
              <a:t> </a:t>
            </a:r>
            <a:r>
              <a:rPr lang="en-US" dirty="0" err="1"/>
              <a:t>shkencore</a:t>
            </a:r>
            <a:r>
              <a:rPr lang="en-US" dirty="0"/>
              <a:t>,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masën</a:t>
            </a:r>
            <a:r>
              <a:rPr lang="en-US" dirty="0"/>
              <a:t> e </a:t>
            </a:r>
            <a:r>
              <a:rPr lang="en-US" dirty="0" err="1"/>
              <a:t>mundshme</a:t>
            </a:r>
            <a:r>
              <a:rPr lang="en-US" dirty="0"/>
              <a:t>, </a:t>
            </a:r>
            <a:r>
              <a:rPr lang="en-US" dirty="0" err="1"/>
              <a:t>janë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disponueshme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gjithë</a:t>
            </a:r>
            <a:r>
              <a:rPr lang="en-US" dirty="0"/>
              <a:t> </a:t>
            </a:r>
            <a:r>
              <a:rPr lang="en-US" dirty="0" err="1"/>
              <a:t>foshnjat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vegjlit</a:t>
            </a:r>
            <a:r>
              <a:rPr lang="en-US" dirty="0"/>
              <a:t> me VESH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 e </a:t>
            </a:r>
            <a:r>
              <a:rPr lang="en-US" dirty="0" err="1"/>
              <a:t>tyre</a:t>
            </a:r>
            <a:r>
              <a:rPr lang="en-US" dirty="0"/>
              <a:t>".</a:t>
            </a:r>
          </a:p>
          <a:p>
            <a:pPr>
              <a:lnSpc>
                <a:spcPct val="81000"/>
              </a:lnSpc>
            </a:pPr>
            <a:endParaRPr lang="en-US" dirty="0"/>
          </a:p>
          <a:p>
            <a:pPr>
              <a:lnSpc>
                <a:spcPct val="81000"/>
              </a:lnSpc>
            </a:pPr>
            <a:r>
              <a:rPr lang="en-US" dirty="0"/>
              <a:t>IFSP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përfshijë</a:t>
            </a:r>
            <a:r>
              <a:rPr lang="en-US" dirty="0"/>
              <a:t>: "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deklaratë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shërbimeve</a:t>
            </a:r>
            <a:r>
              <a:rPr lang="en-US" dirty="0"/>
              <a:t> </a:t>
            </a:r>
            <a:r>
              <a:rPr lang="en-US" dirty="0" err="1"/>
              <a:t>specifike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RI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kërkime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rishikuara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kolegët</a:t>
            </a:r>
            <a:r>
              <a:rPr lang="en-US" dirty="0"/>
              <a:t>,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masën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praktike</a:t>
            </a:r>
            <a:r>
              <a:rPr lang="en-US" dirty="0"/>
              <a:t>, e </a:t>
            </a:r>
            <a:r>
              <a:rPr lang="en-US" dirty="0" err="1"/>
              <a:t>nevojshme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përmbushur</a:t>
            </a:r>
            <a:r>
              <a:rPr lang="en-US" dirty="0"/>
              <a:t> </a:t>
            </a:r>
            <a:r>
              <a:rPr lang="en-US" dirty="0" err="1"/>
              <a:t>nevojat</a:t>
            </a:r>
            <a:r>
              <a:rPr lang="en-US" dirty="0"/>
              <a:t> </a:t>
            </a:r>
            <a:r>
              <a:rPr lang="en-US" dirty="0" err="1"/>
              <a:t>unike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foshnjës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familjes</a:t>
            </a:r>
            <a:r>
              <a:rPr lang="en-US" dirty="0"/>
              <a:t>."</a:t>
            </a:r>
          </a:p>
          <a:p>
            <a:pPr>
              <a:lnSpc>
                <a:spcPct val="81000"/>
              </a:lnSpc>
            </a:pPr>
            <a:endParaRPr lang="en-US" dirty="0"/>
          </a:p>
          <a:p>
            <a:pPr>
              <a:lnSpc>
                <a:spcPct val="81000"/>
              </a:lnSpc>
            </a:pPr>
            <a:r>
              <a:rPr lang="en-US" dirty="0" err="1"/>
              <a:t>Parimi</a:t>
            </a:r>
            <a:r>
              <a:rPr lang="en-US" dirty="0"/>
              <a:t> 7: </a:t>
            </a:r>
            <a:r>
              <a:rPr lang="en-US" dirty="0" err="1"/>
              <a:t>Ndërhyrjet</a:t>
            </a:r>
            <a:r>
              <a:rPr lang="en-US" dirty="0"/>
              <a:t> me </a:t>
            </a:r>
            <a:r>
              <a:rPr lang="en-US" dirty="0" err="1"/>
              <a:t>fëmijët</a:t>
            </a:r>
            <a:r>
              <a:rPr lang="en-US" dirty="0"/>
              <a:t> e </a:t>
            </a:r>
            <a:r>
              <a:rPr lang="en-US" dirty="0" err="1"/>
              <a:t>vegjël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 e </a:t>
            </a:r>
            <a:r>
              <a:rPr lang="en-US" dirty="0" err="1"/>
              <a:t>tyre</a:t>
            </a:r>
            <a:r>
              <a:rPr lang="en-US" dirty="0"/>
              <a:t>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parime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qarta</a:t>
            </a:r>
            <a:r>
              <a:rPr lang="en-US" dirty="0"/>
              <a:t>, </a:t>
            </a:r>
            <a:r>
              <a:rPr lang="en-US" dirty="0" err="1"/>
              <a:t>praktika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vlefshme</a:t>
            </a:r>
            <a:r>
              <a:rPr lang="en-US" dirty="0"/>
              <a:t>, </a:t>
            </a:r>
            <a:r>
              <a:rPr lang="en-US" dirty="0" err="1"/>
              <a:t>kërkime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mira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dispozicion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ligjet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rregulloret</a:t>
            </a:r>
            <a:r>
              <a:rPr lang="en-US" dirty="0"/>
              <a:t> </a:t>
            </a:r>
            <a:r>
              <a:rPr lang="en-US" dirty="0" err="1"/>
              <a:t>përkatëse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</a:t>
            </a:r>
            <a:r>
              <a:rPr lang="en-US" dirty="0" err="1"/>
              <a:t>bazuar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interesin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endParaRPr dirty="0"/>
          </a:p>
        </p:txBody>
      </p:sp>
      <p:sp>
        <p:nvSpPr>
          <p:cNvPr id="26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</a:pPr>
            <a:r>
              <a:rPr lang="en-US" dirty="0" err="1"/>
              <a:t>Mundësitë</a:t>
            </a:r>
            <a:r>
              <a:rPr lang="en-US" dirty="0"/>
              <a:t> 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bazohen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interes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ofrojnë</a:t>
            </a:r>
            <a:r>
              <a:rPr lang="en-US" dirty="0"/>
              <a:t> </a:t>
            </a:r>
            <a:r>
              <a:rPr lang="en-US" dirty="0" err="1"/>
              <a:t>kontekst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shprehje</a:t>
            </a:r>
            <a:r>
              <a:rPr lang="en-US" dirty="0"/>
              <a:t> </a:t>
            </a:r>
            <a:r>
              <a:rPr lang="en-US" dirty="0" err="1"/>
              <a:t>kanë</a:t>
            </a:r>
            <a:r>
              <a:rPr lang="en-US" dirty="0"/>
              <a:t> </a:t>
            </a:r>
            <a:r>
              <a:rPr lang="en-US" dirty="0" err="1"/>
              <a:t>shumë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tepër</a:t>
            </a:r>
            <a:r>
              <a:rPr lang="en-US" dirty="0"/>
              <a:t> </a:t>
            </a:r>
            <a:r>
              <a:rPr lang="en-US" dirty="0" err="1"/>
              <a:t>gjasa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optimizojnë</a:t>
            </a:r>
            <a:r>
              <a:rPr lang="en-US" dirty="0"/>
              <a:t> </a:t>
            </a:r>
            <a:r>
              <a:rPr lang="en-US" dirty="0" err="1"/>
              <a:t>mësimin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zhvillimin</a:t>
            </a:r>
            <a:r>
              <a:rPr lang="en-US" dirty="0"/>
              <a:t>. </a:t>
            </a:r>
            <a:r>
              <a:rPr lang="en-US" dirty="0" err="1"/>
              <a:t>Varet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:</a:t>
            </a:r>
          </a:p>
          <a:p>
            <a:pPr>
              <a:lnSpc>
                <a:spcPct val="81000"/>
              </a:lnSpc>
            </a:pPr>
            <a:endParaRPr lang="en-US" dirty="0"/>
          </a:p>
          <a:p>
            <a:pPr>
              <a:lnSpc>
                <a:spcPct val="81000"/>
              </a:lnSpc>
            </a:pPr>
            <a:r>
              <a:rPr lang="en-US" dirty="0" err="1"/>
              <a:t>Aftësia</a:t>
            </a:r>
            <a:endParaRPr lang="en-US" dirty="0"/>
          </a:p>
          <a:p>
            <a:pPr>
              <a:lnSpc>
                <a:spcPct val="81000"/>
              </a:lnSpc>
            </a:pPr>
            <a:r>
              <a:rPr lang="en-US" dirty="0" err="1"/>
              <a:t>Mundësitë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</a:t>
            </a:r>
            <a:r>
              <a:rPr lang="en-US" dirty="0"/>
              <a:t> </a:t>
            </a:r>
            <a:r>
              <a:rPr lang="en-US" dirty="0" err="1"/>
              <a:t>kontekstual</a:t>
            </a:r>
            <a:endParaRPr lang="en-US" dirty="0"/>
          </a:p>
          <a:p>
            <a:pPr>
              <a:lnSpc>
                <a:spcPct val="81000"/>
              </a:lnSpc>
            </a:pPr>
            <a:r>
              <a:rPr lang="en-US" dirty="0" err="1"/>
              <a:t>Udhëzimi</a:t>
            </a:r>
            <a:endParaRPr lang="en-US" dirty="0"/>
          </a:p>
          <a:p>
            <a:pPr>
              <a:lnSpc>
                <a:spcPct val="81000"/>
              </a:lnSpc>
            </a:pPr>
            <a:r>
              <a:rPr lang="en-US" dirty="0" err="1"/>
              <a:t>Mësimdhënie</a:t>
            </a:r>
            <a:r>
              <a:rPr lang="en-US" dirty="0"/>
              <a:t> (</a:t>
            </a:r>
            <a:r>
              <a:rPr lang="en-US" dirty="0" err="1"/>
              <a:t>stërvitje</a:t>
            </a:r>
            <a:r>
              <a:rPr lang="en-US" dirty="0"/>
              <a:t>)</a:t>
            </a:r>
          </a:p>
          <a:p>
            <a:pPr>
              <a:lnSpc>
                <a:spcPct val="81000"/>
              </a:lnSpc>
            </a:pPr>
            <a:r>
              <a:rPr lang="en-US" dirty="0" err="1"/>
              <a:t>Praktika</a:t>
            </a:r>
            <a:endParaRPr dirty="0"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Përgjegjshmëria</a:t>
            </a:r>
            <a:r>
              <a:rPr lang="en-US" dirty="0"/>
              <a:t> e </a:t>
            </a:r>
            <a:r>
              <a:rPr lang="en-US" dirty="0" err="1"/>
              <a:t>prindërve</a:t>
            </a:r>
            <a:r>
              <a:rPr lang="en-US" dirty="0"/>
              <a:t>/</a:t>
            </a:r>
            <a:r>
              <a:rPr lang="en-US" dirty="0" err="1"/>
              <a:t>kujdestarëve</a:t>
            </a:r>
            <a:endParaRPr dirty="0"/>
          </a:p>
        </p:txBody>
      </p:sp>
      <p:sp>
        <p:nvSpPr>
          <p:cNvPr id="26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Shembuj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protokolleve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ndërhyrjes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kërkime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adresojnë</a:t>
            </a:r>
            <a:r>
              <a:rPr lang="en-US" dirty="0"/>
              <a:t> </a:t>
            </a:r>
            <a:r>
              <a:rPr lang="en-US" dirty="0" err="1"/>
              <a:t>reagimin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ndjeshmërinë</a:t>
            </a:r>
            <a:r>
              <a:rPr lang="en-US" dirty="0"/>
              <a:t> e </a:t>
            </a:r>
            <a:r>
              <a:rPr lang="en-US" dirty="0" err="1"/>
              <a:t>prindërve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endParaRPr lang="en-US" dirty="0"/>
          </a:p>
          <a:p>
            <a:pPr marL="0" indent="0">
              <a:buSzTx/>
              <a:buNone/>
            </a:pP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nxënit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ndërmjetësuar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 (Dunst, 2006);</a:t>
            </a:r>
          </a:p>
          <a:p>
            <a:pPr marL="0" indent="0">
              <a:buSzTx/>
              <a:buNone/>
            </a:pPr>
            <a:r>
              <a:rPr lang="en-US" dirty="0" err="1"/>
              <a:t>Mësimdhënie</a:t>
            </a:r>
            <a:r>
              <a:rPr lang="en-US" dirty="0"/>
              <a:t> e </a:t>
            </a:r>
            <a:r>
              <a:rPr lang="en-US" dirty="0" err="1"/>
              <a:t>përgjegjshme</a:t>
            </a:r>
            <a:r>
              <a:rPr lang="en-US" dirty="0"/>
              <a:t> (</a:t>
            </a:r>
            <a:r>
              <a:rPr lang="en-US" dirty="0" err="1"/>
              <a:t>Mahoney&amp;McDonald</a:t>
            </a:r>
            <a:r>
              <a:rPr lang="en-US" dirty="0"/>
              <a:t>, 2007);</a:t>
            </a:r>
          </a:p>
          <a:p>
            <a:pPr marL="0" indent="0">
              <a:buSzTx/>
              <a:buNone/>
            </a:pPr>
            <a:r>
              <a:rPr lang="en-US" dirty="0" err="1"/>
              <a:t>Qasja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dysheme</a:t>
            </a:r>
            <a:r>
              <a:rPr lang="en-US" dirty="0"/>
              <a:t>/DIR (</a:t>
            </a:r>
            <a:r>
              <a:rPr lang="en-US" dirty="0" err="1"/>
              <a:t>Greenspan&amp;Weider</a:t>
            </a:r>
            <a:r>
              <a:rPr lang="en-US" dirty="0"/>
              <a:t>, 2006);</a:t>
            </a:r>
          </a:p>
          <a:p>
            <a:pPr marL="0" indent="0">
              <a:buSzTx/>
              <a:buNone/>
            </a:pPr>
            <a:r>
              <a:rPr lang="en-US" dirty="0" err="1"/>
              <a:t>Qasja</a:t>
            </a:r>
            <a:r>
              <a:rPr lang="en-US" dirty="0"/>
              <a:t> </a:t>
            </a:r>
            <a:r>
              <a:rPr lang="en-US" dirty="0" err="1"/>
              <a:t>Hanen</a:t>
            </a:r>
            <a:r>
              <a:rPr lang="en-US" dirty="0"/>
              <a:t> (</a:t>
            </a:r>
            <a:r>
              <a:rPr lang="en-US" dirty="0" err="1"/>
              <a:t>Girolametto</a:t>
            </a:r>
            <a:r>
              <a:rPr lang="en-US" dirty="0"/>
              <a:t> &amp; Weitzman, 2007)</a:t>
            </a:r>
            <a:endParaRPr dirty="0"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Hulumtimet</a:t>
            </a:r>
            <a:endParaRPr dirty="0"/>
          </a:p>
        </p:txBody>
      </p:sp>
      <p:sp>
        <p:nvSpPr>
          <p:cNvPr id="26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</a:pPr>
            <a:r>
              <a:rPr lang="en-US" dirty="0" err="1"/>
              <a:t>Çfarë</a:t>
            </a:r>
            <a:r>
              <a:rPr lang="en-US" dirty="0"/>
              <a:t> </a:t>
            </a:r>
            <a:r>
              <a:rPr lang="en-US" dirty="0" err="1"/>
              <a:t>thotë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vërtetë</a:t>
            </a:r>
            <a:r>
              <a:rPr lang="en-US" dirty="0"/>
              <a:t> </a:t>
            </a:r>
            <a:r>
              <a:rPr lang="en-US" dirty="0" err="1"/>
              <a:t>hulumtimi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marrëdhënien</a:t>
            </a:r>
            <a:r>
              <a:rPr lang="en-US" dirty="0"/>
              <a:t> midis </a:t>
            </a:r>
            <a:r>
              <a:rPr lang="en-US" dirty="0" err="1"/>
              <a:t>reagimit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prindërve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rezultateve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zhvillimit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fëmijës</a:t>
            </a:r>
            <a:r>
              <a:rPr lang="en-US" dirty="0"/>
              <a:t>?</a:t>
            </a:r>
          </a:p>
          <a:p>
            <a:pPr>
              <a:lnSpc>
                <a:spcPct val="81000"/>
              </a:lnSpc>
            </a:pPr>
            <a:r>
              <a:rPr lang="en-US" dirty="0"/>
              <a:t>"</a:t>
            </a:r>
            <a:r>
              <a:rPr lang="en-US" dirty="0" err="1"/>
              <a:t>Përvojat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ofrojnë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fëmijët</a:t>
            </a:r>
            <a:r>
              <a:rPr lang="en-US" dirty="0"/>
              <a:t> </a:t>
            </a:r>
            <a:r>
              <a:rPr lang="en-US" dirty="0" err="1"/>
              <a:t>kontribuojnë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ndryshueshmërinë</a:t>
            </a:r>
            <a:r>
              <a:rPr lang="en-US" dirty="0"/>
              <a:t> e </a:t>
            </a:r>
            <a:r>
              <a:rPr lang="en-US" dirty="0" err="1"/>
              <a:t>rezultateve</a:t>
            </a:r>
            <a:r>
              <a:rPr lang="en-US" dirty="0"/>
              <a:t> </a:t>
            </a:r>
            <a:r>
              <a:rPr lang="en-US" dirty="0" err="1"/>
              <a:t>zhvillimore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gjithë</a:t>
            </a:r>
            <a:r>
              <a:rPr lang="en-US" dirty="0"/>
              <a:t> </a:t>
            </a:r>
            <a:r>
              <a:rPr lang="en-US" dirty="0" err="1"/>
              <a:t>fëmijët</a:t>
            </a:r>
            <a:r>
              <a:rPr lang="en-US" dirty="0"/>
              <a:t>, </a:t>
            </a:r>
            <a:r>
              <a:rPr lang="en-US" dirty="0" err="1"/>
              <a:t>përfshirë</a:t>
            </a:r>
            <a:r>
              <a:rPr lang="en-US" dirty="0"/>
              <a:t> </a:t>
            </a:r>
            <a:r>
              <a:rPr lang="en-US" dirty="0" err="1"/>
              <a:t>fëmijët</a:t>
            </a:r>
            <a:r>
              <a:rPr lang="en-US" dirty="0"/>
              <a:t> me </a:t>
            </a:r>
            <a:r>
              <a:rPr lang="en-US" dirty="0" err="1"/>
              <a:t>aftësi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kufizuara</a:t>
            </a:r>
            <a:r>
              <a:rPr lang="en-US" dirty="0"/>
              <a:t>." (Mahoney, 2009, f.81).</a:t>
            </a:r>
          </a:p>
          <a:p>
            <a:pPr>
              <a:lnSpc>
                <a:spcPct val="81000"/>
              </a:lnSpc>
            </a:pPr>
            <a:r>
              <a:rPr lang="en-US" dirty="0"/>
              <a:t>“</a:t>
            </a:r>
            <a:r>
              <a:rPr lang="en-US" dirty="0" err="1"/>
              <a:t>Niveli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përgjegjshmërisë</a:t>
            </a:r>
            <a:r>
              <a:rPr lang="en-US" dirty="0"/>
              <a:t> 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prindërve</a:t>
            </a:r>
            <a:r>
              <a:rPr lang="en-US" dirty="0"/>
              <a:t>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faktorët</a:t>
            </a:r>
            <a:r>
              <a:rPr lang="en-US" dirty="0"/>
              <a:t> </a:t>
            </a:r>
            <a:r>
              <a:rPr lang="en-US" dirty="0" err="1"/>
              <a:t>kryesorë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kontribuon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zhvillimin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r>
              <a:rPr lang="en-US" dirty="0"/>
              <a:t>,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paktën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pesë</a:t>
            </a:r>
            <a:r>
              <a:rPr lang="en-US" dirty="0"/>
              <a:t> </a:t>
            </a:r>
            <a:r>
              <a:rPr lang="en-US" dirty="0" err="1"/>
              <a:t>vitet</a:t>
            </a:r>
            <a:r>
              <a:rPr lang="en-US" dirty="0"/>
              <a:t> e para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jetës</a:t>
            </a:r>
            <a:r>
              <a:rPr lang="en-US" dirty="0"/>
              <a:t>”. (Mahoney, 2009, f.82).</a:t>
            </a:r>
            <a:endParaRPr dirty="0"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600"/>
            </a:pPr>
            <a:r>
              <a:rPr lang="en-US" dirty="0"/>
              <a:t>TJETËR:</a:t>
            </a:r>
          </a:p>
          <a:p>
            <a:pPr marL="0" indent="0">
              <a:buSzTx/>
              <a:buNone/>
              <a:defRPr sz="3600"/>
            </a:pPr>
            <a:r>
              <a:rPr lang="en-US" dirty="0"/>
              <a:t>Moduli 1, </a:t>
            </a:r>
            <a:r>
              <a:rPr lang="en-US" dirty="0" err="1"/>
              <a:t>Tema</a:t>
            </a:r>
            <a:r>
              <a:rPr lang="en-US" dirty="0"/>
              <a:t> 3, </a:t>
            </a:r>
            <a:r>
              <a:rPr lang="en-US" dirty="0" err="1"/>
              <a:t>Seksioni</a:t>
            </a:r>
            <a:r>
              <a:rPr lang="en-US" dirty="0"/>
              <a:t> 4</a:t>
            </a:r>
          </a:p>
          <a:p>
            <a:pPr marL="0" indent="0">
              <a:buSzTx/>
              <a:buNone/>
              <a:defRPr sz="3600"/>
            </a:pPr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ekipit</a:t>
            </a:r>
            <a:endParaRPr dirty="0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itle 1"/>
          <p:cNvSpPr txBox="1">
            <a:spLocks noGrp="1"/>
          </p:cNvSpPr>
          <p:nvPr>
            <p:ph type="ctrTitle"/>
          </p:nvPr>
        </p:nvSpPr>
        <p:spPr>
          <a:xfrm>
            <a:off x="680322" y="2733707"/>
            <a:ext cx="8144134" cy="1373072"/>
          </a:xfrm>
          <a:prstGeom prst="rect">
            <a:avLst/>
          </a:prstGeom>
        </p:spPr>
        <p:txBody>
          <a:bodyPr/>
          <a:lstStyle>
            <a:lvl1pPr defTabSz="777240">
              <a:defRPr sz="4500"/>
            </a:lvl1pPr>
          </a:lstStyle>
          <a:p>
            <a:r>
              <a:rPr lang="en-US" dirty="0"/>
              <a:t>MODULI 1, TEMA 3, </a:t>
            </a:r>
            <a:r>
              <a:rPr lang="en-US" dirty="0" err="1"/>
              <a:t>Pjesa</a:t>
            </a:r>
            <a:r>
              <a:rPr lang="en-US" dirty="0"/>
              <a:t> 4 </a:t>
            </a:r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ekipit</a:t>
            </a:r>
            <a:endParaRPr dirty="0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06901" y="2443739"/>
            <a:ext cx="8674842" cy="37908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ekipit</a:t>
            </a:r>
            <a:endParaRPr dirty="0"/>
          </a:p>
        </p:txBody>
      </p:sp>
      <p:sp>
        <p:nvSpPr>
          <p:cNvPr id="27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Multidisiplinare</a:t>
            </a:r>
            <a:endParaRPr lang="en-US" dirty="0"/>
          </a:p>
          <a:p>
            <a:r>
              <a:rPr lang="en-US" dirty="0" err="1"/>
              <a:t>Ndërdisiplinore</a:t>
            </a:r>
            <a:endParaRPr lang="en-US" dirty="0"/>
          </a:p>
          <a:p>
            <a:r>
              <a:rPr lang="en-US" dirty="0" err="1"/>
              <a:t>Transdisiplinore</a:t>
            </a:r>
            <a:endParaRPr lang="en-US" dirty="0"/>
          </a:p>
          <a:p>
            <a:r>
              <a:rPr lang="en-US" dirty="0" err="1"/>
              <a:t>Ofruesi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Shërbimit</a:t>
            </a:r>
            <a:r>
              <a:rPr lang="en-US" dirty="0"/>
              <a:t> </a:t>
            </a:r>
            <a:r>
              <a:rPr lang="en-US" dirty="0" err="1"/>
              <a:t>Primar</a:t>
            </a:r>
            <a:endParaRPr dirty="0"/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qasje</a:t>
            </a:r>
            <a:r>
              <a:rPr lang="en-US" dirty="0"/>
              <a:t> </a:t>
            </a:r>
            <a:r>
              <a:rPr lang="en-US" dirty="0" err="1"/>
              <a:t>multidisiplinare</a:t>
            </a:r>
            <a:endParaRPr dirty="0"/>
          </a:p>
        </p:txBody>
      </p:sp>
      <p:sp>
        <p:nvSpPr>
          <p:cNvPr id="27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81000"/>
              </a:lnSpc>
              <a:buSzTx/>
              <a:buNone/>
            </a:pPr>
            <a:r>
              <a:rPr lang="en-US" dirty="0" err="1"/>
              <a:t>Secili</a:t>
            </a:r>
            <a:r>
              <a:rPr lang="en-US" dirty="0"/>
              <a:t> </a:t>
            </a:r>
            <a:r>
              <a:rPr lang="en-US" dirty="0" err="1"/>
              <a:t>anëtar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ekipit</a:t>
            </a:r>
            <a:r>
              <a:rPr lang="en-US" dirty="0"/>
              <a:t>:</a:t>
            </a:r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n-US" dirty="0" err="1"/>
              <a:t>Punon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mënyrë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pavarur</a:t>
            </a:r>
            <a:r>
              <a:rPr lang="en-US" dirty="0"/>
              <a:t>;</a:t>
            </a:r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n-US" dirty="0" err="1"/>
              <a:t>Zhvillon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zbaton</a:t>
            </a:r>
            <a:r>
              <a:rPr lang="en-US" dirty="0"/>
              <a:t> </a:t>
            </a:r>
            <a:r>
              <a:rPr lang="en-US" dirty="0" err="1"/>
              <a:t>planin</a:t>
            </a:r>
            <a:r>
              <a:rPr lang="en-US" dirty="0"/>
              <a:t> e vet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ndërhyrjes</a:t>
            </a:r>
            <a:r>
              <a:rPr lang="en-US" dirty="0"/>
              <a:t>; </a:t>
            </a:r>
            <a:r>
              <a:rPr lang="en-US" dirty="0" err="1"/>
              <a:t>dhe</a:t>
            </a: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n-US" dirty="0" err="1"/>
              <a:t>Përdor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strukturë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komunikim</a:t>
            </a:r>
            <a:r>
              <a:rPr lang="en-US" dirty="0"/>
              <a:t> </a:t>
            </a:r>
            <a:r>
              <a:rPr lang="en-US" dirty="0" err="1"/>
              <a:t>joformal</a:t>
            </a:r>
            <a:r>
              <a:rPr lang="en-US" dirty="0"/>
              <a:t> me </a:t>
            </a:r>
            <a:r>
              <a:rPr lang="en-US" dirty="0" err="1"/>
              <a:t>anëtarët</a:t>
            </a:r>
            <a:r>
              <a:rPr lang="en-US" dirty="0"/>
              <a:t> e </a:t>
            </a:r>
            <a:r>
              <a:rPr lang="en-US" dirty="0" err="1"/>
              <a:t>tjerë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ekipit</a:t>
            </a:r>
            <a:r>
              <a:rPr lang="en-US" dirty="0"/>
              <a:t>.</a:t>
            </a:r>
          </a:p>
          <a:p>
            <a:pPr marL="0" indent="0">
              <a:lnSpc>
                <a:spcPct val="81000"/>
              </a:lnSpc>
              <a:buSzTx/>
              <a:buNone/>
            </a:pPr>
            <a:endParaRPr lang="en-US" dirty="0"/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n-US" dirty="0" err="1"/>
              <a:t>Ky</a:t>
            </a:r>
            <a:r>
              <a:rPr lang="en-US" dirty="0"/>
              <a:t> model </a:t>
            </a:r>
            <a:r>
              <a:rPr lang="en-US" dirty="0" err="1"/>
              <a:t>nuk</a:t>
            </a:r>
            <a:r>
              <a:rPr lang="en-US" dirty="0"/>
              <a:t> </a:t>
            </a:r>
            <a:r>
              <a:rPr lang="en-US" dirty="0" err="1"/>
              <a:t>përfshin</a:t>
            </a:r>
            <a:r>
              <a:rPr lang="en-US" dirty="0"/>
              <a:t> </a:t>
            </a:r>
            <a:r>
              <a:rPr lang="en-US" dirty="0" err="1"/>
              <a:t>kërkesat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vendndodhjen</a:t>
            </a:r>
            <a:r>
              <a:rPr lang="en-US" dirty="0"/>
              <a:t> e </a:t>
            </a:r>
            <a:r>
              <a:rPr lang="en-US" dirty="0" err="1"/>
              <a:t>ofrimit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shërbimit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mënyrën</a:t>
            </a:r>
            <a:r>
              <a:rPr lang="en-US" dirty="0"/>
              <a:t> se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profesionistët</a:t>
            </a:r>
            <a:r>
              <a:rPr lang="en-US" dirty="0"/>
              <a:t> </a:t>
            </a:r>
            <a:r>
              <a:rPr lang="en-US" dirty="0" err="1"/>
              <a:t>komunikojnë</a:t>
            </a:r>
            <a:r>
              <a:rPr lang="en-US" dirty="0"/>
              <a:t> me </a:t>
            </a:r>
            <a:r>
              <a:rPr lang="en-US" dirty="0" err="1"/>
              <a:t>prindërit</a:t>
            </a:r>
            <a:r>
              <a:rPr lang="en-US" dirty="0"/>
              <a:t>/</a:t>
            </a:r>
            <a:r>
              <a:rPr lang="en-US" dirty="0" err="1"/>
              <a:t>kujdestarët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/>
              <a:t>Një qasje ndërdisiplinore</a:t>
            </a:r>
            <a:endParaRPr/>
          </a:p>
        </p:txBody>
      </p:sp>
      <p:sp>
        <p:nvSpPr>
          <p:cNvPr id="28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416552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/>
              <a:t>Secili anëtar i ekipit:</a:t>
            </a:r>
          </a:p>
          <a:p>
            <a:pPr marL="0" indent="0">
              <a:buSzTx/>
              <a:buNone/>
            </a:pPr>
            <a:r>
              <a:rPr lang="en-US"/>
              <a:t>Ndan informacione me njëri-tjetrin për të zhvilluar një plan;</a:t>
            </a:r>
          </a:p>
          <a:p>
            <a:pPr marL="0" indent="0">
              <a:buSzTx/>
              <a:buNone/>
            </a:pPr>
            <a:r>
              <a:rPr lang="en-US"/>
              <a:t>Zbaton pjesë të planit specifike për disiplinën e tij;</a:t>
            </a:r>
          </a:p>
          <a:p>
            <a:pPr marL="0" indent="0">
              <a:buSzTx/>
              <a:buNone/>
            </a:pPr>
            <a:r>
              <a:rPr lang="en-US"/>
              <a:t>Merr pjesë në takime formale me anëtarët e tjerë të ekipit për t'i informuar ata për zbatimin e planit.</a:t>
            </a:r>
          </a:p>
          <a:p>
            <a:pPr marL="0" indent="0">
              <a:buSzTx/>
              <a:buNone/>
            </a:pPr>
            <a:endParaRPr lang="en-US"/>
          </a:p>
          <a:p>
            <a:pPr marL="0" indent="0">
              <a:buSzTx/>
              <a:buNone/>
            </a:pPr>
            <a:r>
              <a:rPr lang="en-US"/>
              <a:t>Ky model nuk përfshin kërkesat për vendndodhjen e ofrimit të shërbimit ose mënyrën se si profesionistët komunikojnë me prindërit/kujdestarët.</a:t>
            </a:r>
            <a:endParaRPr/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/>
              <a:t>Një qasje transdisiplinore</a:t>
            </a:r>
            <a:endParaRPr/>
          </a:p>
        </p:txBody>
      </p:sp>
      <p:sp>
        <p:nvSpPr>
          <p:cNvPr id="28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Anëtarët</a:t>
            </a:r>
            <a:r>
              <a:rPr lang="en-US" dirty="0"/>
              <a:t> e </a:t>
            </a:r>
            <a:r>
              <a:rPr lang="en-US" dirty="0" err="1"/>
              <a:t>ekipit</a:t>
            </a:r>
            <a:r>
              <a:rPr lang="en-US" dirty="0"/>
              <a:t> </a:t>
            </a:r>
            <a:r>
              <a:rPr lang="en-US" dirty="0" err="1"/>
              <a:t>punojnë</a:t>
            </a:r>
            <a:r>
              <a:rPr lang="en-US" dirty="0"/>
              <a:t> 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bashku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zhvilluar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plan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përbashkët</a:t>
            </a:r>
            <a:r>
              <a:rPr lang="en-US" dirty="0"/>
              <a:t>;</a:t>
            </a:r>
          </a:p>
          <a:p>
            <a:endParaRPr lang="en-US" dirty="0"/>
          </a:p>
          <a:p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anëtar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ekipit</a:t>
            </a:r>
            <a:r>
              <a:rPr lang="en-US" dirty="0"/>
              <a:t> </a:t>
            </a:r>
            <a:r>
              <a:rPr lang="en-US" dirty="0" err="1"/>
              <a:t>zbaton</a:t>
            </a:r>
            <a:r>
              <a:rPr lang="en-US" dirty="0"/>
              <a:t> </a:t>
            </a:r>
            <a:r>
              <a:rPr lang="en-US" dirty="0" err="1"/>
              <a:t>planin</a:t>
            </a:r>
            <a:r>
              <a:rPr lang="en-US" dirty="0"/>
              <a:t> me </a:t>
            </a:r>
            <a:r>
              <a:rPr lang="en-US" dirty="0" err="1"/>
              <a:t>fëmijën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familjen</a:t>
            </a:r>
            <a:r>
              <a:rPr lang="en-US" dirty="0"/>
              <a:t> duke </a:t>
            </a:r>
            <a:r>
              <a:rPr lang="en-US" dirty="0" err="1"/>
              <a:t>kaluar</a:t>
            </a:r>
            <a:r>
              <a:rPr lang="en-US" dirty="0"/>
              <a:t> </a:t>
            </a:r>
            <a:r>
              <a:rPr lang="en-US" dirty="0" err="1"/>
              <a:t>kufijtë</a:t>
            </a:r>
            <a:r>
              <a:rPr lang="en-US" dirty="0"/>
              <a:t> e </a:t>
            </a:r>
            <a:r>
              <a:rPr lang="en-US" dirty="0" err="1"/>
              <a:t>disiplinave</a:t>
            </a:r>
            <a:r>
              <a:rPr lang="en-US" dirty="0"/>
              <a:t> </a:t>
            </a:r>
            <a:r>
              <a:rPr lang="en-US" dirty="0" err="1"/>
              <a:t>tradicionale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Ky</a:t>
            </a:r>
            <a:r>
              <a:rPr lang="en-US" dirty="0"/>
              <a:t> model </a:t>
            </a:r>
            <a:r>
              <a:rPr lang="en-US" dirty="0" err="1"/>
              <a:t>nuk</a:t>
            </a:r>
            <a:r>
              <a:rPr lang="en-US" dirty="0"/>
              <a:t> </a:t>
            </a:r>
            <a:r>
              <a:rPr lang="en-US" dirty="0" err="1"/>
              <a:t>përfshin</a:t>
            </a:r>
            <a:r>
              <a:rPr lang="en-US" dirty="0"/>
              <a:t> </a:t>
            </a:r>
            <a:r>
              <a:rPr lang="en-US" dirty="0" err="1"/>
              <a:t>kërkesat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vendndodhjen</a:t>
            </a:r>
            <a:r>
              <a:rPr lang="en-US" dirty="0"/>
              <a:t> e </a:t>
            </a:r>
            <a:r>
              <a:rPr lang="en-US" dirty="0" err="1"/>
              <a:t>ofrimit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shërbimit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mënyrën</a:t>
            </a:r>
            <a:r>
              <a:rPr lang="en-US" dirty="0"/>
              <a:t> se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profesionistët</a:t>
            </a:r>
            <a:r>
              <a:rPr lang="en-US" dirty="0"/>
              <a:t> </a:t>
            </a:r>
            <a:r>
              <a:rPr lang="en-US" dirty="0" err="1"/>
              <a:t>komunikojnë</a:t>
            </a:r>
            <a:r>
              <a:rPr lang="en-US" dirty="0"/>
              <a:t> me </a:t>
            </a:r>
            <a:r>
              <a:rPr lang="en-US" dirty="0" err="1"/>
              <a:t>prindërit</a:t>
            </a:r>
            <a:r>
              <a:rPr lang="en-US" dirty="0"/>
              <a:t>/</a:t>
            </a:r>
            <a:r>
              <a:rPr lang="en-US" dirty="0" err="1"/>
              <a:t>kujdestarët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Pse</a:t>
            </a:r>
            <a:r>
              <a:rPr lang="en-US" dirty="0"/>
              <a:t> </a:t>
            </a:r>
            <a:r>
              <a:rPr lang="en-US" dirty="0" err="1"/>
              <a:t>praktika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dëshmi</a:t>
            </a:r>
            <a:r>
              <a:rPr lang="en-US" dirty="0"/>
              <a:t>?</a:t>
            </a:r>
            <a:endParaRPr dirty="0"/>
          </a:p>
        </p:txBody>
      </p:sp>
      <p:sp>
        <p:nvSpPr>
          <p:cNvPr id="20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prova</a:t>
            </a:r>
            <a:r>
              <a:rPr lang="en-US" dirty="0"/>
              <a:t> </a:t>
            </a:r>
            <a:r>
              <a:rPr lang="en-US" dirty="0" err="1"/>
              <a:t>mbështesin</a:t>
            </a:r>
            <a:r>
              <a:rPr lang="en-US" dirty="0"/>
              <a:t> </a:t>
            </a:r>
            <a:r>
              <a:rPr lang="en-US" dirty="0" err="1"/>
              <a:t>qëllimet</a:t>
            </a:r>
            <a:r>
              <a:rPr lang="en-US" dirty="0"/>
              <a:t> e IDEA:</a:t>
            </a:r>
          </a:p>
          <a:p>
            <a:pPr marL="0" indent="0">
              <a:buSzTx/>
              <a:buNone/>
            </a:pPr>
            <a:endParaRPr lang="en-US" dirty="0"/>
          </a:p>
          <a:p>
            <a:pPr marL="0" indent="0">
              <a:buSzTx/>
              <a:buNone/>
            </a:pP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mbështesë</a:t>
            </a:r>
            <a:r>
              <a:rPr lang="en-US" dirty="0"/>
              <a:t> </a:t>
            </a:r>
            <a:r>
              <a:rPr lang="en-US" dirty="0" err="1"/>
              <a:t>zhvillimin</a:t>
            </a:r>
            <a:r>
              <a:rPr lang="en-US" dirty="0"/>
              <a:t> 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porsalindurve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vegjël</a:t>
            </a:r>
            <a:r>
              <a:rPr lang="en-US" dirty="0"/>
              <a:t> me NVE;</a:t>
            </a:r>
          </a:p>
          <a:p>
            <a:pPr marL="0" indent="0">
              <a:buSzTx/>
              <a:buNone/>
            </a:pPr>
            <a:endParaRPr lang="en-US" dirty="0"/>
          </a:p>
          <a:p>
            <a:pPr marL="0" indent="0">
              <a:buSzTx/>
              <a:buNone/>
            </a:pP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rritet</a:t>
            </a:r>
            <a:r>
              <a:rPr lang="en-US" dirty="0"/>
              <a:t> </a:t>
            </a:r>
            <a:r>
              <a:rPr lang="en-US" dirty="0" err="1"/>
              <a:t>kapaciteti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familjeve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plotësuar</a:t>
            </a:r>
            <a:r>
              <a:rPr lang="en-US" dirty="0"/>
              <a:t> </a:t>
            </a:r>
            <a:r>
              <a:rPr lang="en-US" dirty="0" err="1"/>
              <a:t>nevojat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Ofruesi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Shërbimit</a:t>
            </a:r>
            <a:r>
              <a:rPr lang="en-US" dirty="0"/>
              <a:t> </a:t>
            </a:r>
            <a:r>
              <a:rPr lang="en-US" dirty="0" err="1"/>
              <a:t>Primar</a:t>
            </a:r>
            <a:endParaRPr dirty="0"/>
          </a:p>
        </p:txBody>
      </p:sp>
      <p:sp>
        <p:nvSpPr>
          <p:cNvPr id="28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934621"/>
          </a:xfrm>
          <a:prstGeom prst="rect">
            <a:avLst/>
          </a:prstGeom>
        </p:spPr>
        <p:txBody>
          <a:bodyPr/>
          <a:lstStyle/>
          <a:p>
            <a:pPr marL="457200" indent="-457200">
              <a:buFontTx/>
              <a:buAutoNum type="arabicPeriod"/>
            </a:pP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ofrues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shërbimit</a:t>
            </a:r>
            <a:r>
              <a:rPr lang="en-US" dirty="0"/>
              <a:t> </a:t>
            </a:r>
            <a:r>
              <a:rPr lang="en-US" dirty="0" err="1"/>
              <a:t>kryesor</a:t>
            </a:r>
            <a:r>
              <a:rPr lang="en-US" dirty="0"/>
              <a:t> (PSP) </a:t>
            </a:r>
            <a:r>
              <a:rPr lang="en-US" dirty="0" err="1"/>
              <a:t>ofron</a:t>
            </a:r>
            <a:r>
              <a:rPr lang="en-US" dirty="0"/>
              <a:t> </a:t>
            </a:r>
            <a:r>
              <a:rPr lang="en-US" dirty="0" err="1"/>
              <a:t>mbështetje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çdo</a:t>
            </a:r>
            <a:r>
              <a:rPr lang="en-US" dirty="0"/>
              <a:t> </a:t>
            </a:r>
            <a:r>
              <a:rPr lang="en-US" dirty="0" err="1"/>
              <a:t>fëmijë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</a:t>
            </a:r>
            <a:r>
              <a:rPr lang="en-US" dirty="0"/>
              <a:t>;</a:t>
            </a:r>
          </a:p>
          <a:p>
            <a:pPr marL="457200" indent="-457200">
              <a:buFontTx/>
              <a:buAutoNum type="arabicPeriod"/>
            </a:pPr>
            <a:r>
              <a:rPr lang="en-US" dirty="0" err="1"/>
              <a:t>Çdo</a:t>
            </a:r>
            <a:r>
              <a:rPr lang="en-US" dirty="0"/>
              <a:t> PPU </a:t>
            </a:r>
            <a:r>
              <a:rPr lang="en-US" dirty="0" err="1"/>
              <a:t>mbështetet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ekip</a:t>
            </a:r>
            <a:r>
              <a:rPr lang="en-US" dirty="0"/>
              <a:t> </a:t>
            </a:r>
            <a:r>
              <a:rPr lang="en-US" dirty="0" err="1"/>
              <a:t>profesionistësh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disiplina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ndryshme</a:t>
            </a:r>
            <a:r>
              <a:rPr lang="en-US" dirty="0"/>
              <a:t>;</a:t>
            </a:r>
          </a:p>
          <a:p>
            <a:pPr marL="457200" indent="-457200">
              <a:buFontTx/>
              <a:buAutoNum type="arabicPeriod"/>
            </a:pPr>
            <a:r>
              <a:rPr lang="en-US" dirty="0" err="1"/>
              <a:t>Anëtarët</a:t>
            </a:r>
            <a:r>
              <a:rPr lang="en-US" dirty="0"/>
              <a:t> e </a:t>
            </a:r>
            <a:r>
              <a:rPr lang="en-US" dirty="0" err="1"/>
              <a:t>ekipit</a:t>
            </a:r>
            <a:r>
              <a:rPr lang="en-US" dirty="0"/>
              <a:t> </a:t>
            </a:r>
            <a:r>
              <a:rPr lang="en-US" dirty="0" err="1"/>
              <a:t>mbështesin</a:t>
            </a:r>
            <a:r>
              <a:rPr lang="en-US" dirty="0"/>
              <a:t> </a:t>
            </a:r>
            <a:r>
              <a:rPr lang="en-US" dirty="0" err="1"/>
              <a:t>njëri-tjetrin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punuar</a:t>
            </a:r>
            <a:r>
              <a:rPr lang="en-US" dirty="0"/>
              <a:t> me </a:t>
            </a:r>
            <a:r>
              <a:rPr lang="en-US" dirty="0" err="1"/>
              <a:t>secilin</a:t>
            </a:r>
            <a:r>
              <a:rPr lang="en-US" dirty="0"/>
              <a:t> </a:t>
            </a:r>
            <a:r>
              <a:rPr lang="en-US" dirty="0" err="1"/>
              <a:t>fëmijë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</a:t>
            </a:r>
            <a:r>
              <a:rPr lang="en-US" dirty="0"/>
              <a:t> </a:t>
            </a:r>
            <a:r>
              <a:rPr lang="en-US" dirty="0" err="1"/>
              <a:t>përmes</a:t>
            </a:r>
            <a:r>
              <a:rPr lang="en-US" dirty="0"/>
              <a:t> </a:t>
            </a:r>
            <a:r>
              <a:rPr lang="en-US" dirty="0" err="1"/>
              <a:t>përdorimit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stërvitjes</a:t>
            </a:r>
            <a:r>
              <a:rPr lang="en-US" dirty="0"/>
              <a:t>;</a:t>
            </a:r>
          </a:p>
          <a:p>
            <a:pPr marL="457200" indent="-457200">
              <a:buFontTx/>
              <a:buAutoNum type="arabicPeriod"/>
            </a:pPr>
            <a:r>
              <a:rPr lang="en-US" dirty="0" err="1"/>
              <a:t>Çdo</a:t>
            </a:r>
            <a:r>
              <a:rPr lang="en-US" dirty="0"/>
              <a:t> PPU </a:t>
            </a:r>
            <a:r>
              <a:rPr lang="en-US" dirty="0" err="1"/>
              <a:t>përdor</a:t>
            </a:r>
            <a:r>
              <a:rPr lang="en-US" dirty="0"/>
              <a:t> </a:t>
            </a:r>
            <a:r>
              <a:rPr lang="en-US" dirty="0" err="1"/>
              <a:t>stërvitjen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mënyrë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ndërvepruar</a:t>
            </a:r>
            <a:r>
              <a:rPr lang="en-US" dirty="0"/>
              <a:t> me </a:t>
            </a:r>
            <a:r>
              <a:rPr lang="en-US" dirty="0" err="1"/>
              <a:t>prindërit</a:t>
            </a:r>
            <a:r>
              <a:rPr lang="en-US" dirty="0"/>
              <a:t>/</a:t>
            </a:r>
            <a:r>
              <a:rPr lang="en-US" dirty="0" err="1"/>
              <a:t>kujdestarët</a:t>
            </a:r>
            <a:r>
              <a:rPr lang="en-US" dirty="0"/>
              <a:t>; </a:t>
            </a:r>
            <a:r>
              <a:rPr lang="en-US" dirty="0" err="1"/>
              <a:t>dhe</a:t>
            </a:r>
            <a:endParaRPr lang="en-US" dirty="0"/>
          </a:p>
          <a:p>
            <a:pPr marL="457200" indent="-457200">
              <a:buFontTx/>
              <a:buAutoNum type="arabicPeriod"/>
            </a:pPr>
            <a:r>
              <a:rPr lang="en-US" dirty="0" err="1"/>
              <a:t>Mbështetja</a:t>
            </a:r>
            <a:r>
              <a:rPr lang="en-US" dirty="0"/>
              <a:t> </a:t>
            </a:r>
            <a:r>
              <a:rPr lang="en-US" dirty="0" err="1"/>
              <a:t>bëhet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mjedise</a:t>
            </a:r>
            <a:r>
              <a:rPr lang="en-US" dirty="0"/>
              <a:t> </a:t>
            </a:r>
            <a:r>
              <a:rPr lang="en-US" dirty="0" err="1"/>
              <a:t>natyrore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Ofruesi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Shërbimit</a:t>
            </a:r>
            <a:r>
              <a:rPr lang="en-US" dirty="0"/>
              <a:t> </a:t>
            </a:r>
            <a:r>
              <a:rPr lang="en-US" dirty="0" err="1"/>
              <a:t>Primar</a:t>
            </a:r>
            <a:endParaRPr dirty="0"/>
          </a:p>
        </p:txBody>
      </p:sp>
      <p:sp>
        <p:nvSpPr>
          <p:cNvPr id="29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Rrotullimi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praktikuesve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ndryshëm</a:t>
            </a:r>
            <a:r>
              <a:rPr lang="en-US" dirty="0"/>
              <a:t> </a:t>
            </a:r>
            <a:r>
              <a:rPr lang="en-US" dirty="0" err="1"/>
              <a:t>brenda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jashtë</a:t>
            </a:r>
            <a:r>
              <a:rPr lang="en-US" dirty="0"/>
              <a:t> </a:t>
            </a:r>
            <a:r>
              <a:rPr lang="en-US" dirty="0" err="1"/>
              <a:t>jetës</a:t>
            </a:r>
            <a:r>
              <a:rPr lang="en-US" dirty="0"/>
              <a:t> </a:t>
            </a:r>
            <a:r>
              <a:rPr lang="en-US" dirty="0" err="1"/>
              <a:t>familjare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baza</a:t>
            </a:r>
            <a:r>
              <a:rPr lang="en-US" dirty="0"/>
              <a:t> </a:t>
            </a:r>
            <a:r>
              <a:rPr lang="en-US" dirty="0" err="1"/>
              <a:t>ditore</a:t>
            </a:r>
            <a:r>
              <a:rPr lang="en-US" dirty="0"/>
              <a:t> </a:t>
            </a:r>
            <a:r>
              <a:rPr lang="en-US" dirty="0" err="1"/>
              <a:t>ka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ndikim</a:t>
            </a:r>
            <a:r>
              <a:rPr lang="en-US" dirty="0"/>
              <a:t> </a:t>
            </a:r>
            <a:r>
              <a:rPr lang="en-US" dirty="0" err="1"/>
              <a:t>negativ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funksionimin</a:t>
            </a:r>
            <a:r>
              <a:rPr lang="en-US" dirty="0"/>
              <a:t> e </a:t>
            </a:r>
            <a:r>
              <a:rPr lang="en-US" dirty="0" err="1"/>
              <a:t>familjes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Përdorimi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PPU </a:t>
            </a:r>
            <a:r>
              <a:rPr lang="en-US" dirty="0" err="1"/>
              <a:t>minimizon</a:t>
            </a:r>
            <a:r>
              <a:rPr lang="en-US" dirty="0"/>
              <a:t> </a:t>
            </a:r>
            <a:r>
              <a:rPr lang="en-US" dirty="0" err="1"/>
              <a:t>pasojat</a:t>
            </a:r>
            <a:r>
              <a:rPr lang="en-US" dirty="0"/>
              <a:t> negative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ndryshimit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hyrjes</a:t>
            </a:r>
            <a:r>
              <a:rPr lang="en-US" dirty="0"/>
              <a:t> 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shumë</a:t>
            </a:r>
            <a:r>
              <a:rPr lang="en-US" dirty="0"/>
              <a:t> </a:t>
            </a:r>
            <a:r>
              <a:rPr lang="en-US" dirty="0" err="1"/>
              <a:t>praktikuesve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familje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600"/>
            </a:pPr>
            <a:r>
              <a:rPr lang="en-US" dirty="0"/>
              <a:t>TJETËR:</a:t>
            </a:r>
          </a:p>
          <a:p>
            <a:pPr marL="0" indent="0">
              <a:buSzTx/>
              <a:buNone/>
              <a:defRPr sz="3600"/>
            </a:pPr>
            <a:r>
              <a:rPr lang="en-US" dirty="0"/>
              <a:t>Moduli 1, </a:t>
            </a:r>
            <a:r>
              <a:rPr lang="en-US" dirty="0" err="1"/>
              <a:t>Tema</a:t>
            </a:r>
            <a:r>
              <a:rPr lang="en-US" dirty="0"/>
              <a:t> 3, </a:t>
            </a:r>
            <a:r>
              <a:rPr lang="en-US" dirty="0" err="1"/>
              <a:t>Seksioni</a:t>
            </a:r>
            <a:r>
              <a:rPr lang="en-US" dirty="0"/>
              <a:t> 5</a:t>
            </a:r>
          </a:p>
          <a:p>
            <a:pPr marL="0" indent="0">
              <a:buSzTx/>
              <a:buNone/>
              <a:defRPr sz="3600"/>
            </a:pPr>
            <a:r>
              <a:rPr lang="en-US" dirty="0" err="1"/>
              <a:t>Stilet</a:t>
            </a:r>
            <a:r>
              <a:rPr lang="en-US" dirty="0"/>
              <a:t> 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rriturve</a:t>
            </a:r>
            <a:endParaRPr dirty="0"/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Title 1"/>
          <p:cNvSpPr txBox="1">
            <a:spLocks noGrp="1"/>
          </p:cNvSpPr>
          <p:nvPr>
            <p:ph type="ctrTitle"/>
          </p:nvPr>
        </p:nvSpPr>
        <p:spPr>
          <a:xfrm>
            <a:off x="680322" y="2733707"/>
            <a:ext cx="8144134" cy="137307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649223">
              <a:defRPr sz="3800"/>
            </a:lvl1pPr>
          </a:lstStyle>
          <a:p>
            <a:r>
              <a:rPr lang="en-US" dirty="0"/>
              <a:t>MODULI 1, TEMA 3, </a:t>
            </a:r>
            <a:r>
              <a:rPr lang="en-US" dirty="0" err="1"/>
              <a:t>Seksioni</a:t>
            </a:r>
            <a:r>
              <a:rPr lang="en-US" dirty="0"/>
              <a:t> 5 </a:t>
            </a:r>
            <a:r>
              <a:rPr lang="en-US" dirty="0" err="1"/>
              <a:t>Stilet</a:t>
            </a:r>
            <a:r>
              <a:rPr lang="en-US" dirty="0"/>
              <a:t> 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nxënit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rriturve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përmbledhje</a:t>
            </a:r>
            <a:endParaRPr dirty="0"/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99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5147" y="2214560"/>
            <a:ext cx="9148018" cy="38814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Si </a:t>
            </a:r>
            <a:r>
              <a:rPr lang="en-US" dirty="0" err="1"/>
              <a:t>mësojnë</a:t>
            </a:r>
            <a:r>
              <a:rPr lang="en-US" dirty="0"/>
              <a:t> </a:t>
            </a:r>
            <a:r>
              <a:rPr lang="en-US" dirty="0" err="1"/>
              <a:t>njerëzit</a:t>
            </a:r>
            <a:r>
              <a:rPr lang="en-US" dirty="0"/>
              <a:t>?</a:t>
            </a:r>
            <a:endParaRPr dirty="0"/>
          </a:p>
        </p:txBody>
      </p:sp>
      <p:sp>
        <p:nvSpPr>
          <p:cNvPr id="30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Nxënësit</a:t>
            </a:r>
            <a:r>
              <a:rPr lang="en-US" dirty="0"/>
              <a:t> </a:t>
            </a:r>
            <a:r>
              <a:rPr lang="en-US" dirty="0" err="1"/>
              <a:t>lidhin</a:t>
            </a:r>
            <a:r>
              <a:rPr lang="en-US" dirty="0"/>
              <a:t> </a:t>
            </a:r>
            <a:r>
              <a:rPr lang="en-US" dirty="0" err="1"/>
              <a:t>materialin</a:t>
            </a:r>
            <a:r>
              <a:rPr lang="en-US" dirty="0"/>
              <a:t> e </a:t>
            </a:r>
            <a:r>
              <a:rPr lang="en-US" dirty="0" err="1"/>
              <a:t>ri</a:t>
            </a:r>
            <a:r>
              <a:rPr lang="en-US" dirty="0"/>
              <a:t> me </a:t>
            </a:r>
            <a:r>
              <a:rPr lang="en-US" dirty="0" err="1"/>
              <a:t>atë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tashmë</a:t>
            </a:r>
            <a:r>
              <a:rPr lang="en-US" dirty="0"/>
              <a:t> </a:t>
            </a:r>
            <a:r>
              <a:rPr lang="en-US" dirty="0" err="1"/>
              <a:t>dinë</a:t>
            </a:r>
            <a:r>
              <a:rPr lang="en-US" dirty="0"/>
              <a:t>.</a:t>
            </a:r>
          </a:p>
          <a:p>
            <a:r>
              <a:rPr lang="en-US" dirty="0" err="1"/>
              <a:t>Nxënësit</a:t>
            </a:r>
            <a:r>
              <a:rPr lang="en-US" dirty="0"/>
              <a:t> </a:t>
            </a:r>
            <a:r>
              <a:rPr lang="en-US" dirty="0" err="1"/>
              <a:t>fitojnë</a:t>
            </a:r>
            <a:r>
              <a:rPr lang="en-US" dirty="0"/>
              <a:t> </a:t>
            </a:r>
            <a:r>
              <a:rPr lang="en-US" dirty="0" err="1"/>
              <a:t>njohuri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aftësi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reja</a:t>
            </a:r>
            <a:r>
              <a:rPr lang="en-US" dirty="0"/>
              <a:t> </a:t>
            </a:r>
            <a:r>
              <a:rPr lang="en-US" dirty="0" err="1"/>
              <a:t>përmes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kornize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kuptuar</a:t>
            </a:r>
            <a:r>
              <a:rPr lang="en-US" dirty="0"/>
              <a:t> </a:t>
            </a:r>
            <a:r>
              <a:rPr lang="en-US" dirty="0" err="1"/>
              <a:t>informacionin</a:t>
            </a:r>
            <a:r>
              <a:rPr lang="en-US" dirty="0"/>
              <a:t>.</a:t>
            </a:r>
          </a:p>
          <a:p>
            <a:r>
              <a:rPr lang="en-US" dirty="0" err="1"/>
              <a:t>Studentët</a:t>
            </a:r>
            <a:r>
              <a:rPr lang="en-US" dirty="0"/>
              <a:t>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marrin</a:t>
            </a:r>
            <a:r>
              <a:rPr lang="en-US" dirty="0"/>
              <a:t> </a:t>
            </a:r>
            <a:r>
              <a:rPr lang="en-US" dirty="0" err="1"/>
              <a:t>kontrollin</a:t>
            </a:r>
            <a:r>
              <a:rPr lang="en-US" dirty="0"/>
              <a:t> 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nxënit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tyre</a:t>
            </a:r>
            <a:r>
              <a:rPr lang="en-US" dirty="0"/>
              <a:t> me </a:t>
            </a:r>
            <a:r>
              <a:rPr lang="en-US" dirty="0" err="1"/>
              <a:t>mundësi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vetëvlerësim</a:t>
            </a:r>
            <a:r>
              <a:rPr lang="en-US" dirty="0"/>
              <a:t> </a:t>
            </a:r>
            <a:r>
              <a:rPr lang="en-US" dirty="0" err="1"/>
              <a:t>nëpërmjet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sërë</a:t>
            </a:r>
            <a:r>
              <a:rPr lang="en-US" dirty="0"/>
              <a:t> </a:t>
            </a:r>
            <a:r>
              <a:rPr lang="en-US" dirty="0" err="1"/>
              <a:t>standardesh</a:t>
            </a:r>
            <a:r>
              <a:rPr lang="en-US" dirty="0"/>
              <a:t>, </a:t>
            </a:r>
            <a:r>
              <a:rPr lang="en-US" dirty="0" err="1"/>
              <a:t>kriteresh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reagimesh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ekspertët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Mësimdhënia</a:t>
            </a:r>
            <a:r>
              <a:rPr lang="en-US" dirty="0"/>
              <a:t> 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rriturve-stërvitje</a:t>
            </a:r>
            <a:endParaRPr dirty="0"/>
          </a:p>
        </p:txBody>
      </p:sp>
      <p:sp>
        <p:nvSpPr>
          <p:cNvPr id="30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Trajnimi</a:t>
            </a:r>
            <a:r>
              <a:rPr lang="en-US" dirty="0"/>
              <a:t>: "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stil</a:t>
            </a:r>
            <a:r>
              <a:rPr lang="en-US" dirty="0"/>
              <a:t> </a:t>
            </a:r>
            <a:r>
              <a:rPr lang="en-US" dirty="0" err="1"/>
              <a:t>ndërveprimi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promovon</a:t>
            </a:r>
            <a:r>
              <a:rPr lang="en-US" dirty="0"/>
              <a:t> </a:t>
            </a:r>
            <a:r>
              <a:rPr lang="en-US" dirty="0" err="1"/>
              <a:t>mësimin</a:t>
            </a:r>
            <a:r>
              <a:rPr lang="en-US" dirty="0"/>
              <a:t> 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rriturve</a:t>
            </a:r>
            <a:r>
              <a:rPr lang="en-US" dirty="0"/>
              <a:t>".</a:t>
            </a:r>
          </a:p>
          <a:p>
            <a:endParaRPr lang="en-US" dirty="0"/>
          </a:p>
          <a:p>
            <a:r>
              <a:rPr lang="en-US" dirty="0"/>
              <a:t>"</a:t>
            </a:r>
            <a:r>
              <a:rPr lang="en-US" dirty="0" err="1"/>
              <a:t>Stërvitja</a:t>
            </a:r>
            <a:r>
              <a:rPr lang="en-US" dirty="0"/>
              <a:t>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proces</a:t>
            </a:r>
            <a:r>
              <a:rPr lang="en-US" dirty="0"/>
              <a:t> </a:t>
            </a:r>
            <a:r>
              <a:rPr lang="en-US" dirty="0" err="1"/>
              <a:t>ndërveprues</a:t>
            </a:r>
            <a:r>
              <a:rPr lang="en-US" dirty="0"/>
              <a:t>,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bazuar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prova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reflektimit</a:t>
            </a:r>
            <a:r>
              <a:rPr lang="en-US" dirty="0"/>
              <a:t>, </a:t>
            </a:r>
            <a:r>
              <a:rPr lang="en-US" dirty="0" err="1"/>
              <a:t>ndarjes</a:t>
            </a:r>
            <a:r>
              <a:rPr lang="en-US" dirty="0"/>
              <a:t> 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informacionit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veprimit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përdoret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ofruar</a:t>
            </a:r>
            <a:r>
              <a:rPr lang="en-US" dirty="0"/>
              <a:t> </a:t>
            </a:r>
            <a:r>
              <a:rPr lang="en-US" dirty="0" err="1"/>
              <a:t>mbështetje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inkurajim</a:t>
            </a:r>
            <a:r>
              <a:rPr lang="en-US" dirty="0"/>
              <a:t>,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përmirësuar</a:t>
            </a:r>
            <a:r>
              <a:rPr lang="en-US" dirty="0"/>
              <a:t> </a:t>
            </a:r>
            <a:r>
              <a:rPr lang="en-US" dirty="0" err="1"/>
              <a:t>praktikat</a:t>
            </a:r>
            <a:r>
              <a:rPr lang="en-US" dirty="0"/>
              <a:t> </a:t>
            </a:r>
            <a:r>
              <a:rPr lang="en-US" dirty="0" err="1"/>
              <a:t>ekzistuese</a:t>
            </a:r>
            <a:r>
              <a:rPr lang="en-US" dirty="0"/>
              <a:t>,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zhvilluar</a:t>
            </a:r>
            <a:r>
              <a:rPr lang="en-US" dirty="0"/>
              <a:t> </a:t>
            </a:r>
            <a:r>
              <a:rPr lang="en-US" dirty="0" err="1"/>
              <a:t>aftësi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reja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promovuar</a:t>
            </a:r>
            <a:r>
              <a:rPr lang="en-US" dirty="0"/>
              <a:t> </a:t>
            </a:r>
            <a:r>
              <a:rPr lang="en-US" dirty="0" err="1"/>
              <a:t>vetëvlerësimin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mësimin</a:t>
            </a:r>
            <a:r>
              <a:rPr lang="en-US" dirty="0"/>
              <a:t> e </a:t>
            </a:r>
            <a:r>
              <a:rPr lang="en-US" dirty="0" err="1"/>
              <a:t>vazhdueshëm</a:t>
            </a:r>
            <a:r>
              <a:rPr lang="en-US" dirty="0"/>
              <a:t>."</a:t>
            </a:r>
            <a:endParaRPr dirty="0"/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Si </a:t>
            </a:r>
            <a:r>
              <a:rPr lang="en-US" dirty="0" err="1"/>
              <a:t>duket</a:t>
            </a:r>
            <a:r>
              <a:rPr lang="en-US" dirty="0"/>
              <a:t> </a:t>
            </a:r>
            <a:r>
              <a:rPr lang="en-US" dirty="0" err="1"/>
              <a:t>stërvitja</a:t>
            </a:r>
            <a:r>
              <a:rPr lang="en-US" dirty="0"/>
              <a:t>?</a:t>
            </a:r>
            <a:endParaRPr dirty="0"/>
          </a:p>
        </p:txBody>
      </p:sp>
      <p:sp>
        <p:nvSpPr>
          <p:cNvPr id="30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</a:pPr>
            <a:r>
              <a:rPr lang="en-US" dirty="0"/>
              <a:t>Si </a:t>
            </a:r>
            <a:r>
              <a:rPr lang="en-US" dirty="0" err="1"/>
              <a:t>duket</a:t>
            </a:r>
            <a:r>
              <a:rPr lang="en-US" dirty="0"/>
              <a:t> </a:t>
            </a:r>
            <a:r>
              <a:rPr lang="en-US" dirty="0" err="1"/>
              <a:t>stërvitja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veprim</a:t>
            </a:r>
            <a:r>
              <a:rPr lang="en-US" dirty="0"/>
              <a:t>?</a:t>
            </a:r>
          </a:p>
          <a:p>
            <a:pPr>
              <a:lnSpc>
                <a:spcPct val="81000"/>
              </a:lnSpc>
            </a:pPr>
            <a:r>
              <a:rPr lang="en-US" dirty="0" err="1"/>
              <a:t>Identifikohet</a:t>
            </a:r>
            <a:r>
              <a:rPr lang="en-US" dirty="0"/>
              <a:t> </a:t>
            </a:r>
            <a:r>
              <a:rPr lang="en-US" dirty="0" err="1"/>
              <a:t>plani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vizita</a:t>
            </a:r>
            <a:r>
              <a:rPr lang="en-US" dirty="0"/>
              <a:t> e </a:t>
            </a:r>
            <a:r>
              <a:rPr lang="en-US" dirty="0" err="1"/>
              <a:t>mëparshme</a:t>
            </a:r>
            <a:r>
              <a:rPr lang="en-US" dirty="0"/>
              <a:t>;</a:t>
            </a:r>
          </a:p>
          <a:p>
            <a:pPr>
              <a:lnSpc>
                <a:spcPct val="81000"/>
              </a:lnSpc>
            </a:pPr>
            <a:r>
              <a:rPr lang="en-US" dirty="0" err="1"/>
              <a:t>Diskutoni</a:t>
            </a:r>
            <a:r>
              <a:rPr lang="en-US" dirty="0"/>
              <a:t> se </a:t>
            </a:r>
            <a:r>
              <a:rPr lang="en-US" dirty="0" err="1"/>
              <a:t>çfarë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bëjnë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tashmë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krijoni</a:t>
            </a:r>
            <a:r>
              <a:rPr lang="en-US" dirty="0"/>
              <a:t> ide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tjera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bëjnë</a:t>
            </a:r>
            <a:r>
              <a:rPr lang="en-US" dirty="0"/>
              <a:t>;</a:t>
            </a:r>
          </a:p>
          <a:p>
            <a:pPr>
              <a:lnSpc>
                <a:spcPct val="81000"/>
              </a:lnSpc>
            </a:pPr>
            <a:r>
              <a:rPr lang="en-US" dirty="0" err="1"/>
              <a:t>Përpilohet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plan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përbashkët</a:t>
            </a:r>
            <a:r>
              <a:rPr lang="en-US" dirty="0"/>
              <a:t> me </a:t>
            </a: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lidhje</a:t>
            </a:r>
            <a:r>
              <a:rPr lang="en-US" dirty="0"/>
              <a:t> me </a:t>
            </a:r>
            <a:r>
              <a:rPr lang="en-US" dirty="0" err="1"/>
              <a:t>atë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bëjnë</a:t>
            </a:r>
            <a:r>
              <a:rPr lang="en-US" dirty="0"/>
              <a:t> midis </a:t>
            </a:r>
            <a:r>
              <a:rPr lang="en-US" dirty="0" err="1"/>
              <a:t>dy</a:t>
            </a:r>
            <a:r>
              <a:rPr lang="en-US" dirty="0"/>
              <a:t> </a:t>
            </a:r>
            <a:r>
              <a:rPr lang="en-US" dirty="0" err="1"/>
              <a:t>takimeve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brenda</a:t>
            </a:r>
            <a:r>
              <a:rPr lang="en-US" dirty="0"/>
              <a:t> </a:t>
            </a:r>
            <a:r>
              <a:rPr lang="en-US" dirty="0" err="1"/>
              <a:t>takimit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ardhshëm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Cilat</a:t>
            </a:r>
            <a:r>
              <a:rPr lang="en-US" dirty="0"/>
              <a:t> </a:t>
            </a:r>
            <a:r>
              <a:rPr lang="en-US" dirty="0" err="1"/>
              <a:t>janë</a:t>
            </a:r>
            <a:r>
              <a:rPr lang="en-US" dirty="0"/>
              <a:t> </a:t>
            </a:r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dëshmi</a:t>
            </a:r>
            <a:r>
              <a:rPr lang="en-US" dirty="0"/>
              <a:t>?</a:t>
            </a:r>
            <a:endParaRPr dirty="0"/>
          </a:p>
        </p:txBody>
      </p:sp>
      <p:sp>
        <p:nvSpPr>
          <p:cNvPr id="21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endParaRPr dirty="0"/>
          </a:p>
          <a:p>
            <a:pPr marL="0" indent="0">
              <a:buSzTx/>
              <a:buNone/>
            </a:pPr>
            <a:r>
              <a:rPr lang="en-US" dirty="0"/>
              <a:t>"</a:t>
            </a:r>
            <a:r>
              <a:rPr lang="en-US" dirty="0" err="1"/>
              <a:t>Praktikat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lindin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rezultat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hulumtimit</a:t>
            </a:r>
            <a:r>
              <a:rPr lang="en-US" dirty="0"/>
              <a:t>,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cilat</a:t>
            </a:r>
            <a:r>
              <a:rPr lang="en-US" dirty="0"/>
              <a:t> </a:t>
            </a:r>
            <a:r>
              <a:rPr lang="en-US" dirty="0" err="1"/>
              <a:t>karakteristikat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pasojat</a:t>
            </a:r>
            <a:r>
              <a:rPr lang="en-US" dirty="0"/>
              <a:t> e </a:t>
            </a:r>
            <a:r>
              <a:rPr lang="en-US" dirty="0" err="1"/>
              <a:t>variablave</a:t>
            </a:r>
            <a:r>
              <a:rPr lang="en-US" dirty="0"/>
              <a:t> </a:t>
            </a:r>
            <a:r>
              <a:rPr lang="en-US" dirty="0" err="1"/>
              <a:t>mjedisore</a:t>
            </a:r>
            <a:r>
              <a:rPr lang="en-US" dirty="0"/>
              <a:t> </a:t>
            </a:r>
            <a:r>
              <a:rPr lang="en-US" dirty="0" err="1"/>
              <a:t>janë</a:t>
            </a:r>
            <a:r>
              <a:rPr lang="en-US" dirty="0"/>
              <a:t> </a:t>
            </a:r>
            <a:r>
              <a:rPr lang="en-US" dirty="0" err="1"/>
              <a:t>përcaktuar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mënyrë</a:t>
            </a:r>
            <a:r>
              <a:rPr lang="en-US" dirty="0"/>
              <a:t> </a:t>
            </a:r>
            <a:r>
              <a:rPr lang="en-US" dirty="0" err="1"/>
              <a:t>empirike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marrëdhënia</a:t>
            </a:r>
            <a:r>
              <a:rPr lang="en-US" dirty="0"/>
              <a:t> midis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dyjave</a:t>
            </a:r>
            <a:r>
              <a:rPr lang="en-US" dirty="0"/>
              <a:t> </a:t>
            </a:r>
            <a:r>
              <a:rPr lang="en-US" dirty="0" err="1"/>
              <a:t>informon</a:t>
            </a:r>
            <a:r>
              <a:rPr lang="en-US" dirty="0"/>
              <a:t> </a:t>
            </a:r>
            <a:r>
              <a:rPr lang="en-US" dirty="0" err="1"/>
              <a:t>drejtpërdrejt</a:t>
            </a:r>
            <a:r>
              <a:rPr lang="en-US" dirty="0"/>
              <a:t> se </a:t>
            </a:r>
            <a:r>
              <a:rPr lang="en-US" dirty="0" err="1"/>
              <a:t>çfarë</a:t>
            </a:r>
            <a:r>
              <a:rPr lang="en-US" dirty="0"/>
              <a:t>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bëjë</a:t>
            </a:r>
            <a:r>
              <a:rPr lang="en-US" dirty="0"/>
              <a:t> </a:t>
            </a:r>
            <a:r>
              <a:rPr lang="en-US" dirty="0" err="1"/>
              <a:t>praktikuesi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prodhuar</a:t>
            </a:r>
            <a:r>
              <a:rPr lang="en-US" dirty="0"/>
              <a:t> </a:t>
            </a:r>
            <a:r>
              <a:rPr lang="en-US" dirty="0" err="1"/>
              <a:t>rezultatin</a:t>
            </a:r>
            <a:r>
              <a:rPr lang="en-US" dirty="0"/>
              <a:t> e </a:t>
            </a:r>
            <a:r>
              <a:rPr lang="en-US" dirty="0" err="1"/>
              <a:t>dëshiruar</a:t>
            </a:r>
            <a:r>
              <a:rPr lang="en-US" dirty="0"/>
              <a:t>."</a:t>
            </a:r>
            <a:endParaRPr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t>What are family-oriented practices?</a:t>
            </a:r>
          </a:p>
        </p:txBody>
      </p:sp>
      <p:sp>
        <p:nvSpPr>
          <p:cNvPr id="21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r>
              <a:t>These practices see professionals as agents of families who are responsive to the family's wishes and priorities.</a:t>
            </a:r>
          </a:p>
          <a:p>
            <a:r>
              <a:t>Part C of IDEA encourages practitioners to use family-oriented approaches to services.</a:t>
            </a:r>
          </a:p>
          <a:p>
            <a:r>
              <a:t>When working in ECI, use evidence-based practices that are family-oriented.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600"/>
            </a:pPr>
            <a:r>
              <a:rPr lang="en-US" dirty="0"/>
              <a:t>TJETËR:</a:t>
            </a:r>
          </a:p>
          <a:p>
            <a:pPr marL="0" indent="0">
              <a:buSzTx/>
              <a:buNone/>
              <a:defRPr sz="3600"/>
            </a:pPr>
            <a:r>
              <a:rPr lang="en-US" dirty="0"/>
              <a:t>Moduli 1, </a:t>
            </a:r>
            <a:r>
              <a:rPr lang="en-US" dirty="0" err="1"/>
              <a:t>Tema</a:t>
            </a:r>
            <a:r>
              <a:rPr lang="en-US" dirty="0"/>
              <a:t> 3, </a:t>
            </a:r>
            <a:r>
              <a:rPr lang="en-US" dirty="0" err="1"/>
              <a:t>Pjesa</a:t>
            </a:r>
            <a:r>
              <a:rPr lang="en-US" dirty="0"/>
              <a:t> 2</a:t>
            </a:r>
          </a:p>
          <a:p>
            <a:pPr marL="0" indent="0">
              <a:buSzTx/>
              <a:buNone/>
              <a:defRPr sz="3600"/>
            </a:pPr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burime</a:t>
            </a:r>
            <a:endParaRPr dirty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itle 1"/>
          <p:cNvSpPr txBox="1">
            <a:spLocks noGrp="1"/>
          </p:cNvSpPr>
          <p:nvPr>
            <p:ph type="ctrTitle"/>
          </p:nvPr>
        </p:nvSpPr>
        <p:spPr>
          <a:xfrm>
            <a:off x="680322" y="2733707"/>
            <a:ext cx="8144134" cy="1373072"/>
          </a:xfrm>
          <a:prstGeom prst="rect">
            <a:avLst/>
          </a:prstGeom>
        </p:spPr>
        <p:txBody>
          <a:bodyPr/>
          <a:lstStyle>
            <a:lvl1pPr defTabSz="777240">
              <a:defRPr sz="4500"/>
            </a:lvl1pPr>
          </a:lstStyle>
          <a:p>
            <a:r>
              <a:rPr lang="en-US" dirty="0"/>
              <a:t>MODULI 1, TEMA 3, </a:t>
            </a:r>
            <a:r>
              <a:rPr lang="en-US" dirty="0" err="1"/>
              <a:t>Pjesa</a:t>
            </a:r>
            <a:r>
              <a:rPr lang="en-US" dirty="0"/>
              <a:t> 2 </a:t>
            </a:r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burime</a:t>
            </a:r>
            <a:endParaRPr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1396" y="2119310"/>
            <a:ext cx="10256605" cy="42287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bazuara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burime</a:t>
            </a:r>
            <a:endParaRPr dirty="0"/>
          </a:p>
        </p:txBody>
      </p:sp>
      <p:sp>
        <p:nvSpPr>
          <p:cNvPr id="22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9613863" cy="359931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Praktikat</a:t>
            </a:r>
            <a:r>
              <a:rPr lang="en-US" dirty="0"/>
              <a:t> e </a:t>
            </a:r>
            <a:r>
              <a:rPr lang="en-US" dirty="0" err="1"/>
              <a:t>ndërhyrjes</a:t>
            </a:r>
            <a:r>
              <a:rPr lang="en-US" dirty="0"/>
              <a:t> 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bazuar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burime</a:t>
            </a:r>
            <a:r>
              <a:rPr lang="en-US" dirty="0"/>
              <a:t> </a:t>
            </a:r>
            <a:r>
              <a:rPr lang="en-US" dirty="0" err="1"/>
              <a:t>përbëhen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sërë</a:t>
            </a:r>
            <a:r>
              <a:rPr lang="en-US" dirty="0"/>
              <a:t> </a:t>
            </a:r>
            <a:r>
              <a:rPr lang="en-US" dirty="0" err="1"/>
              <a:t>strategjish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përqendrohen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mobilizimin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ofrimin</a:t>
            </a:r>
            <a:r>
              <a:rPr lang="en-US" dirty="0"/>
              <a:t> e </a:t>
            </a:r>
            <a:r>
              <a:rPr lang="en-US" dirty="0" err="1"/>
              <a:t>burimeve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mbështetjes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individët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 me </a:t>
            </a:r>
            <a:r>
              <a:rPr lang="en-US" dirty="0" err="1"/>
              <a:t>qëllim</a:t>
            </a:r>
            <a:r>
              <a:rPr lang="en-US" dirty="0"/>
              <a:t> </a:t>
            </a:r>
            <a:r>
              <a:rPr lang="en-US" dirty="0" err="1"/>
              <a:t>arritjen</a:t>
            </a:r>
            <a:r>
              <a:rPr lang="en-US" dirty="0"/>
              <a:t> e </a:t>
            </a:r>
            <a:r>
              <a:rPr lang="en-US" dirty="0" err="1"/>
              <a:t>rezultateve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dëshiruara</a:t>
            </a:r>
            <a:r>
              <a:rPr lang="en-US" dirty="0"/>
              <a:t>.</a:t>
            </a:r>
          </a:p>
          <a:p>
            <a:r>
              <a:rPr lang="en-US" dirty="0" err="1"/>
              <a:t>Ndërhyrja</a:t>
            </a:r>
            <a:r>
              <a:rPr lang="en-US" dirty="0"/>
              <a:t> e </a:t>
            </a:r>
            <a:r>
              <a:rPr lang="en-US" dirty="0" err="1"/>
              <a:t>bazuar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burime</a:t>
            </a:r>
            <a:r>
              <a:rPr lang="en-US" dirty="0"/>
              <a:t> </a:t>
            </a:r>
            <a:r>
              <a:rPr lang="en-US" dirty="0" err="1"/>
              <a:t>shoqërohet</a:t>
            </a:r>
            <a:r>
              <a:rPr lang="en-US" dirty="0"/>
              <a:t> me </a:t>
            </a:r>
            <a:r>
              <a:rPr lang="en-US" dirty="0" err="1"/>
              <a:t>rezultate</a:t>
            </a:r>
            <a:r>
              <a:rPr lang="en-US" dirty="0"/>
              <a:t> </a:t>
            </a:r>
            <a:r>
              <a:rPr lang="en-US" dirty="0" err="1"/>
              <a:t>pozitive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fëmijët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.</a:t>
            </a:r>
          </a:p>
          <a:p>
            <a:r>
              <a:rPr lang="en-US" dirty="0" err="1"/>
              <a:t>Burimet</a:t>
            </a:r>
            <a:r>
              <a:rPr lang="en-US" dirty="0"/>
              <a:t>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përfshijnë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gamë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gjerë</a:t>
            </a:r>
            <a:r>
              <a:rPr lang="en-US" dirty="0"/>
              <a:t> </a:t>
            </a:r>
            <a:r>
              <a:rPr lang="en-US" dirty="0" err="1"/>
              <a:t>mbështetjesh</a:t>
            </a:r>
            <a:r>
              <a:rPr lang="en-US" dirty="0"/>
              <a:t> </a:t>
            </a:r>
            <a:r>
              <a:rPr lang="en-US" dirty="0" err="1"/>
              <a:t>formale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joformale</a:t>
            </a:r>
            <a:r>
              <a:rPr lang="en-US" dirty="0"/>
              <a:t> </a:t>
            </a:r>
            <a:r>
              <a:rPr lang="en-US" dirty="0" err="1"/>
              <a:t>brenda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komuniteti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Trebuchet MS"/>
        <a:ea typeface="Trebuchet MS"/>
        <a:cs typeface="Trebuchet MS"/>
      </a:majorFont>
      <a:minorFont>
        <a:latin typeface="Helvetica"/>
        <a:ea typeface="Helvetica"/>
        <a:cs typeface="Helvetica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Trebuchet MS"/>
        <a:ea typeface="Trebuchet MS"/>
        <a:cs typeface="Trebuchet MS"/>
      </a:majorFont>
      <a:minorFont>
        <a:latin typeface="Helvetica"/>
        <a:ea typeface="Helvetica"/>
        <a:cs typeface="Helvetica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1349</Words>
  <Application>Microsoft Office PowerPoint</Application>
  <PresentationFormat>Widescreen</PresentationFormat>
  <Paragraphs>127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Helvetica</vt:lpstr>
      <vt:lpstr>Trebuchet MS</vt:lpstr>
      <vt:lpstr>Berlin</vt:lpstr>
      <vt:lpstr>TJETËR Moduli 1, Tema 3, Pjesa 1 Praktika të bazuara në prova</vt:lpstr>
      <vt:lpstr>Praktikat e bazuara në dëshmi në ECI</vt:lpstr>
      <vt:lpstr>Pse praktika të bazuara në dëshmi?</vt:lpstr>
      <vt:lpstr>Cilat janë praktikat e bazuara në dëshmi?</vt:lpstr>
      <vt:lpstr>What are family-oriented practices?</vt:lpstr>
      <vt:lpstr>PowerPoint Presentation</vt:lpstr>
      <vt:lpstr>MODULI 1, TEMA 3, Pjesa 2 Praktikat e bazuara në burime</vt:lpstr>
      <vt:lpstr>PowerPoint Presentation</vt:lpstr>
      <vt:lpstr>Praktikat e bazuara në burime</vt:lpstr>
      <vt:lpstr>Cilat janë mbështetjet formale?</vt:lpstr>
      <vt:lpstr>What are informal supports?</vt:lpstr>
      <vt:lpstr>Si i zbaton praktikuesi i ECI praktikat e bazuara në dëshmi?</vt:lpstr>
      <vt:lpstr>PowerPoint Presentation</vt:lpstr>
      <vt:lpstr>MODULI 1, TEMA 3, Pjesa 3 Mjediset natyrore të të mësuarit</vt:lpstr>
      <vt:lpstr>PowerPoint Presentation</vt:lpstr>
      <vt:lpstr>Mjediset natyrore të të mësuarit</vt:lpstr>
      <vt:lpstr>Cilësimet për aktivitetet e përditshme</vt:lpstr>
      <vt:lpstr>Cilësimet për aktivitetet e përditshme</vt:lpstr>
      <vt:lpstr>Të mësuarit bazuar në interesin e fëmijës</vt:lpstr>
      <vt:lpstr>Të mësuarit bazuar në interesin e fëmijës</vt:lpstr>
      <vt:lpstr>Përgjegjshmëria e prindërve/kujdestarëve</vt:lpstr>
      <vt:lpstr>Hulumtimet</vt:lpstr>
      <vt:lpstr>PowerPoint Presentation</vt:lpstr>
      <vt:lpstr>MODULI 1, TEMA 3, Pjesa 4 Praktikat e ekipit</vt:lpstr>
      <vt:lpstr>PowerPoint Presentation</vt:lpstr>
      <vt:lpstr>Praktikat e ekipit</vt:lpstr>
      <vt:lpstr>Një qasje multidisiplinare</vt:lpstr>
      <vt:lpstr>Një qasje ndërdisiplinore</vt:lpstr>
      <vt:lpstr>Një qasje transdisiplinore</vt:lpstr>
      <vt:lpstr>Ofruesi i Shërbimit Primar</vt:lpstr>
      <vt:lpstr>Ofruesi i Shërbimit Primar</vt:lpstr>
      <vt:lpstr>PowerPoint Presentation</vt:lpstr>
      <vt:lpstr>MODULI 1, TEMA 3, Seksioni 5 Stilet e të nxënit të të rriturve dhe përmbledhje</vt:lpstr>
      <vt:lpstr>PowerPoint Presentation</vt:lpstr>
      <vt:lpstr>Si mësojnë njerëzit?</vt:lpstr>
      <vt:lpstr>Mësimdhënia e të rriturve-stërvitje</vt:lpstr>
      <vt:lpstr>Si duket stërvitja?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1, TOPIC 3, Part 1 Evidence-Based Practices: INTRODUCTION</dc:title>
  <dc:creator>Dragan</dc:creator>
  <cp:lastModifiedBy>DHL User</cp:lastModifiedBy>
  <cp:revision>4</cp:revision>
  <dcterms:modified xsi:type="dcterms:W3CDTF">2024-01-25T13:32:09Z</dcterms:modified>
</cp:coreProperties>
</file>